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4.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5.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heme/themeOverride6.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3" r:id="rId1"/>
  </p:sldMasterIdLst>
  <p:notesMasterIdLst>
    <p:notesMasterId r:id="rId47"/>
  </p:notesMasterIdLst>
  <p:sldIdLst>
    <p:sldId id="316" r:id="rId2"/>
    <p:sldId id="308" r:id="rId3"/>
    <p:sldId id="257" r:id="rId4"/>
    <p:sldId id="311" r:id="rId5"/>
    <p:sldId id="258" r:id="rId6"/>
    <p:sldId id="259" r:id="rId7"/>
    <p:sldId id="260" r:id="rId8"/>
    <p:sldId id="285" r:id="rId9"/>
    <p:sldId id="283" r:id="rId10"/>
    <p:sldId id="261" r:id="rId11"/>
    <p:sldId id="299" r:id="rId12"/>
    <p:sldId id="268" r:id="rId13"/>
    <p:sldId id="263" r:id="rId14"/>
    <p:sldId id="284" r:id="rId15"/>
    <p:sldId id="264" r:id="rId16"/>
    <p:sldId id="273" r:id="rId17"/>
    <p:sldId id="274" r:id="rId18"/>
    <p:sldId id="306" r:id="rId19"/>
    <p:sldId id="276" r:id="rId20"/>
    <p:sldId id="277" r:id="rId21"/>
    <p:sldId id="266" r:id="rId22"/>
    <p:sldId id="279" r:id="rId23"/>
    <p:sldId id="324" r:id="rId24"/>
    <p:sldId id="322" r:id="rId25"/>
    <p:sldId id="326" r:id="rId26"/>
    <p:sldId id="325" r:id="rId27"/>
    <p:sldId id="327" r:id="rId28"/>
    <p:sldId id="281" r:id="rId29"/>
    <p:sldId id="280" r:id="rId30"/>
    <p:sldId id="267" r:id="rId31"/>
    <p:sldId id="298" r:id="rId32"/>
    <p:sldId id="287" r:id="rId33"/>
    <p:sldId id="295" r:id="rId34"/>
    <p:sldId id="312" r:id="rId35"/>
    <p:sldId id="313" r:id="rId36"/>
    <p:sldId id="262" r:id="rId37"/>
    <p:sldId id="286" r:id="rId38"/>
    <p:sldId id="304" r:id="rId39"/>
    <p:sldId id="305" r:id="rId40"/>
    <p:sldId id="293" r:id="rId41"/>
    <p:sldId id="303" r:id="rId42"/>
    <p:sldId id="309" r:id="rId43"/>
    <p:sldId id="307" r:id="rId44"/>
    <p:sldId id="318" r:id="rId45"/>
    <p:sldId id="32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51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85" autoAdjust="0"/>
    <p:restoredTop sz="68986" autoAdjust="0"/>
  </p:normalViewPr>
  <p:slideViewPr>
    <p:cSldViewPr snapToGrid="0" snapToObjects="1">
      <p:cViewPr varScale="1">
        <p:scale>
          <a:sx n="77" d="100"/>
          <a:sy n="77" d="100"/>
        </p:scale>
        <p:origin x="15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03C16A-1E1A-9C4B-8CAD-5975F7C6EABB}" type="datetimeFigureOut">
              <a:rPr lang="en-US" smtClean="0"/>
              <a:t>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BEC51D-1F2C-8040-A0F4-4EB48669426C}" type="slidenum">
              <a:rPr lang="en-US" smtClean="0"/>
              <a:t>‹#›</a:t>
            </a:fld>
            <a:endParaRPr lang="en-US"/>
          </a:p>
        </p:txBody>
      </p:sp>
    </p:spTree>
    <p:extLst>
      <p:ext uri="{BB962C8B-B14F-4D97-AF65-F5344CB8AC3E}">
        <p14:creationId xmlns:p14="http://schemas.microsoft.com/office/powerpoint/2010/main" val="1450693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 Id="rId3" Type="http://schemas.openxmlformats.org/officeDocument/2006/relationships/hyperlink" Target="http://game.jschina.com.cn/system/2017/03/05/030630340.shtml"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Alibaba_Group#cite_note-120" TargetMode="External"/><Relationship Id="rId4" Type="http://schemas.openxmlformats.org/officeDocument/2006/relationships/hyperlink" Target="https://www.jd.com/"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BEC51D-1F2C-8040-A0F4-4EB48669426C}" type="slidenum">
              <a:rPr lang="en-US" smtClean="0"/>
              <a:t>1</a:t>
            </a:fld>
            <a:endParaRPr lang="en-US"/>
          </a:p>
        </p:txBody>
      </p:sp>
    </p:spTree>
    <p:extLst>
      <p:ext uri="{BB962C8B-B14F-4D97-AF65-F5344CB8AC3E}">
        <p14:creationId xmlns:p14="http://schemas.microsoft.com/office/powerpoint/2010/main" val="3350311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b="0" i="0" kern="1200" dirty="0">
                <a:solidFill>
                  <a:schemeClr val="tx1"/>
                </a:solidFill>
                <a:effectLst/>
                <a:latin typeface="+mn-lt"/>
                <a:ea typeface="+mn-ea"/>
                <a:cs typeface="+mn-cs"/>
              </a:rPr>
              <a:t>In August 2017, Alibaba introduced its Intellectual Property Protection Platform (IPP), which </a:t>
            </a:r>
            <a:r>
              <a:rPr lang="en-US" dirty="0"/>
              <a:t>enables the brand owners to take-down online infringing products </a:t>
            </a:r>
          </a:p>
          <a:p>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Rights owners can register for its own IPP account and file complaints through Alibaba’s public portal. Alternatively, organizations such as International </a:t>
            </a:r>
            <a:r>
              <a:rPr lang="en-US" dirty="0" err="1"/>
              <a:t>AntiCounterfeiting</a:t>
            </a:r>
            <a:r>
              <a:rPr lang="en-US" dirty="0"/>
              <a:t> Coalition. Some local</a:t>
            </a:r>
            <a:r>
              <a:rPr lang="en-US" baseline="0" dirty="0"/>
              <a:t> Chinese companies also assist clients with taken-downs of counterfeit products online. </a:t>
            </a:r>
            <a:endParaRPr lang="en-US" dirty="0"/>
          </a:p>
          <a:p>
            <a:endParaRPr lang="en-US" dirty="0"/>
          </a:p>
        </p:txBody>
      </p:sp>
      <p:sp>
        <p:nvSpPr>
          <p:cNvPr id="4" name="Slide Number Placeholder 3"/>
          <p:cNvSpPr>
            <a:spLocks noGrp="1"/>
          </p:cNvSpPr>
          <p:nvPr>
            <p:ph type="sldNum" sz="quarter" idx="10"/>
          </p:nvPr>
        </p:nvSpPr>
        <p:spPr/>
        <p:txBody>
          <a:bodyPr/>
          <a:lstStyle/>
          <a:p>
            <a:fld id="{C7BEC51D-1F2C-8040-A0F4-4EB48669426C}" type="slidenum">
              <a:rPr lang="en-US" smtClean="0"/>
              <a:t>10</a:t>
            </a:fld>
            <a:endParaRPr lang="en-US"/>
          </a:p>
        </p:txBody>
      </p:sp>
    </p:spTree>
    <p:extLst>
      <p:ext uri="{BB962C8B-B14F-4D97-AF65-F5344CB8AC3E}">
        <p14:creationId xmlns:p14="http://schemas.microsoft.com/office/powerpoint/2010/main" val="1284450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9 </a:t>
            </a:r>
            <a:r>
              <a:rPr lang="en-CA" dirty="0"/>
              <a:t>major technologies (i.e. the commodity brain, the identification model of fakes, the image recognition algorithm, the semantic recognition algorithm, the commodity database, the real-time interception system, the biometric authentication, the big data sampling model, and the platform of data synergy between government and enterprises), the daily monitoring of nearly </a:t>
            </a:r>
            <a:r>
              <a:rPr lang="en-CA" sz="1400" b="1" dirty="0">
                <a:solidFill>
                  <a:srgbClr val="C00000"/>
                </a:solidFill>
              </a:rPr>
              <a:t>2 billion commodities</a:t>
            </a:r>
            <a:r>
              <a:rPr lang="en-CA" b="1" dirty="0">
                <a:solidFill>
                  <a:srgbClr val="C00000"/>
                </a:solidFill>
              </a:rPr>
              <a:t> </a:t>
            </a:r>
            <a:r>
              <a:rPr lang="en-CA" dirty="0"/>
              <a:t>on the platform is literally taking place in real time. </a:t>
            </a:r>
          </a:p>
          <a:p>
            <a:endParaRPr lang="en-US" dirty="0"/>
          </a:p>
        </p:txBody>
      </p:sp>
      <p:sp>
        <p:nvSpPr>
          <p:cNvPr id="4" name="Slide Number Placeholder 3"/>
          <p:cNvSpPr>
            <a:spLocks noGrp="1"/>
          </p:cNvSpPr>
          <p:nvPr>
            <p:ph type="sldNum" sz="quarter" idx="10"/>
          </p:nvPr>
        </p:nvSpPr>
        <p:spPr/>
        <p:txBody>
          <a:bodyPr/>
          <a:lstStyle/>
          <a:p>
            <a:fld id="{C7BEC51D-1F2C-8040-A0F4-4EB48669426C}" type="slidenum">
              <a:rPr lang="en-US" smtClean="0"/>
              <a:t>11</a:t>
            </a:fld>
            <a:endParaRPr lang="en-US"/>
          </a:p>
        </p:txBody>
      </p:sp>
    </p:spTree>
    <p:extLst>
      <p:ext uri="{BB962C8B-B14F-4D97-AF65-F5344CB8AC3E}">
        <p14:creationId xmlns:p14="http://schemas.microsoft.com/office/powerpoint/2010/main" val="421067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BEC51D-1F2C-8040-A0F4-4EB48669426C}" type="slidenum">
              <a:rPr lang="en-US" smtClean="0"/>
              <a:t>13</a:t>
            </a:fld>
            <a:endParaRPr lang="en-US"/>
          </a:p>
        </p:txBody>
      </p:sp>
    </p:spTree>
    <p:extLst>
      <p:ext uri="{BB962C8B-B14F-4D97-AF65-F5344CB8AC3E}">
        <p14:creationId xmlns:p14="http://schemas.microsoft.com/office/powerpoint/2010/main" val="1472388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Other includes: </a:t>
            </a:r>
            <a:r>
              <a:rPr lang="en-US" altLang="zh-CN" dirty="0"/>
              <a:t>1</a:t>
            </a:r>
            <a:r>
              <a:rPr lang="zh-CN" altLang="en-US" dirty="0"/>
              <a:t>）肖像权 </a:t>
            </a:r>
            <a:r>
              <a:rPr lang="en-US" altLang="zh-CN" dirty="0"/>
              <a:t>right of </a:t>
            </a:r>
            <a:r>
              <a:rPr lang="en-US" altLang="zh-CN" dirty="0" err="1"/>
              <a:t>protrait</a:t>
            </a:r>
            <a:r>
              <a:rPr lang="en-US" altLang="zh-CN" dirty="0"/>
              <a:t> 2</a:t>
            </a:r>
            <a:r>
              <a:rPr lang="zh-CN" altLang="en-US" dirty="0"/>
              <a:t>）厂名厂址</a:t>
            </a:r>
            <a:r>
              <a:rPr lang="en-US" altLang="zh-CN" dirty="0"/>
              <a:t> Factory</a:t>
            </a:r>
            <a:r>
              <a:rPr lang="en-US" altLang="zh-CN" baseline="0" dirty="0"/>
              <a:t> name and address -  needs to be a Chinese factory</a:t>
            </a:r>
            <a:endParaRPr lang="en-CA" dirty="0"/>
          </a:p>
        </p:txBody>
      </p:sp>
      <p:sp>
        <p:nvSpPr>
          <p:cNvPr id="4" name="Slide Number Placeholder 3"/>
          <p:cNvSpPr>
            <a:spLocks noGrp="1"/>
          </p:cNvSpPr>
          <p:nvPr>
            <p:ph type="sldNum" sz="quarter" idx="10"/>
          </p:nvPr>
        </p:nvSpPr>
        <p:spPr/>
        <p:txBody>
          <a:bodyPr/>
          <a:lstStyle/>
          <a:p>
            <a:fld id="{C7BEC51D-1F2C-8040-A0F4-4EB48669426C}" type="slidenum">
              <a:rPr lang="en-US" smtClean="0"/>
              <a:t>15</a:t>
            </a:fld>
            <a:endParaRPr lang="en-US"/>
          </a:p>
        </p:txBody>
      </p:sp>
    </p:spTree>
    <p:extLst>
      <p:ext uri="{BB962C8B-B14F-4D97-AF65-F5344CB8AC3E}">
        <p14:creationId xmlns:p14="http://schemas.microsoft.com/office/powerpoint/2010/main" val="253245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it is a Chinese design patent that you wish to submit, a patent evaluation report is required. The result of the PER needs to be provide in order to confirm that the patent is enforceable in China. </a:t>
            </a:r>
            <a:endParaRPr lang="en-US" dirty="0"/>
          </a:p>
        </p:txBody>
      </p:sp>
      <p:sp>
        <p:nvSpPr>
          <p:cNvPr id="4" name="Slide Number Placeholder 3"/>
          <p:cNvSpPr>
            <a:spLocks noGrp="1"/>
          </p:cNvSpPr>
          <p:nvPr>
            <p:ph type="sldNum" sz="quarter" idx="10"/>
          </p:nvPr>
        </p:nvSpPr>
        <p:spPr/>
        <p:txBody>
          <a:bodyPr/>
          <a:lstStyle/>
          <a:p>
            <a:fld id="{C7BEC51D-1F2C-8040-A0F4-4EB48669426C}" type="slidenum">
              <a:rPr lang="en-US" smtClean="0"/>
              <a:t>16</a:t>
            </a:fld>
            <a:endParaRPr lang="en-US"/>
          </a:p>
        </p:txBody>
      </p:sp>
    </p:spTree>
    <p:extLst>
      <p:ext uri="{BB962C8B-B14F-4D97-AF65-F5344CB8AC3E}">
        <p14:creationId xmlns:p14="http://schemas.microsoft.com/office/powerpoint/2010/main" val="1742840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7BEC51D-1F2C-8040-A0F4-4EB48669426C}" type="slidenum">
              <a:rPr lang="en-US" smtClean="0"/>
              <a:t>17</a:t>
            </a:fld>
            <a:endParaRPr lang="en-US"/>
          </a:p>
        </p:txBody>
      </p:sp>
    </p:spTree>
    <p:extLst>
      <p:ext uri="{BB962C8B-B14F-4D97-AF65-F5344CB8AC3E}">
        <p14:creationId xmlns:p14="http://schemas.microsoft.com/office/powerpoint/2010/main" val="750109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the type of copyright is “</a:t>
            </a:r>
            <a:r>
              <a:rPr lang="en-US" sz="1200" b="0" i="0" kern="1200" dirty="0">
                <a:solidFill>
                  <a:schemeClr val="tx1"/>
                </a:solidFill>
                <a:effectLst/>
                <a:latin typeface="+mn-lt"/>
                <a:ea typeface="+mn-ea"/>
                <a:cs typeface="+mn-cs"/>
              </a:rPr>
              <a:t>Works of fine arts , Photographic works and Written works</a:t>
            </a:r>
            <a:r>
              <a:rPr lang="en-US" dirty="0"/>
              <a:t>”, then Alibaba</a:t>
            </a:r>
            <a:r>
              <a:rPr lang="en-US" baseline="0" dirty="0"/>
              <a:t> requires you to provide evidence of the first publication of copyrighted work. </a:t>
            </a:r>
            <a:endParaRPr lang="en-US" dirty="0"/>
          </a:p>
        </p:txBody>
      </p:sp>
      <p:sp>
        <p:nvSpPr>
          <p:cNvPr id="4" name="Slide Number Placeholder 3"/>
          <p:cNvSpPr>
            <a:spLocks noGrp="1"/>
          </p:cNvSpPr>
          <p:nvPr>
            <p:ph type="sldNum" sz="quarter" idx="10"/>
          </p:nvPr>
        </p:nvSpPr>
        <p:spPr/>
        <p:txBody>
          <a:bodyPr/>
          <a:lstStyle/>
          <a:p>
            <a:fld id="{C7BEC51D-1F2C-8040-A0F4-4EB48669426C}" type="slidenum">
              <a:rPr lang="en-US" smtClean="0"/>
              <a:t>18</a:t>
            </a:fld>
            <a:endParaRPr lang="en-US"/>
          </a:p>
        </p:txBody>
      </p:sp>
    </p:spTree>
    <p:extLst>
      <p:ext uri="{BB962C8B-B14F-4D97-AF65-F5344CB8AC3E}">
        <p14:creationId xmlns:p14="http://schemas.microsoft.com/office/powerpoint/2010/main" val="1623979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Alibaba requires that copyright</a:t>
            </a:r>
            <a:r>
              <a:rPr lang="en-US" baseline="0" dirty="0"/>
              <a:t> illustration submitted to the platform needs to include all the content of the copyrighted work and each and the copyrighted work needs to bear the official seal of </a:t>
            </a:r>
            <a:r>
              <a:rPr lang="en-US" altLang="zh-CN" baseline="0" dirty="0"/>
              <a:t>the</a:t>
            </a:r>
            <a:r>
              <a:rPr lang="zh-CN" altLang="en-US" baseline="0" dirty="0"/>
              <a:t> </a:t>
            </a:r>
            <a:r>
              <a:rPr lang="en-CA" altLang="zh-CN" baseline="0" dirty="0"/>
              <a:t>Copyright Administration of the PRC</a:t>
            </a:r>
            <a:endParaRPr lang="en-US" dirty="0"/>
          </a:p>
          <a:p>
            <a:endParaRPr lang="en-US" dirty="0"/>
          </a:p>
        </p:txBody>
      </p:sp>
      <p:sp>
        <p:nvSpPr>
          <p:cNvPr id="4" name="Slide Number Placeholder 3"/>
          <p:cNvSpPr>
            <a:spLocks noGrp="1"/>
          </p:cNvSpPr>
          <p:nvPr>
            <p:ph type="sldNum" sz="quarter" idx="10"/>
          </p:nvPr>
        </p:nvSpPr>
        <p:spPr/>
        <p:txBody>
          <a:bodyPr/>
          <a:lstStyle/>
          <a:p>
            <a:fld id="{C7BEC51D-1F2C-8040-A0F4-4EB48669426C}" type="slidenum">
              <a:rPr lang="en-US" smtClean="0"/>
              <a:t>19</a:t>
            </a:fld>
            <a:endParaRPr lang="en-US"/>
          </a:p>
        </p:txBody>
      </p:sp>
    </p:spTree>
    <p:extLst>
      <p:ext uri="{BB962C8B-B14F-4D97-AF65-F5344CB8AC3E}">
        <p14:creationId xmlns:p14="http://schemas.microsoft.com/office/powerpoint/2010/main" val="921239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all the IPR documents are uploaded</a:t>
            </a:r>
            <a:r>
              <a:rPr lang="en-US" baseline="0" dirty="0"/>
              <a:t>, you can view the status of all the IPR you submitted and whether they have been approved by Alibaba. </a:t>
            </a:r>
            <a:endParaRPr lang="en-US" dirty="0"/>
          </a:p>
        </p:txBody>
      </p:sp>
      <p:sp>
        <p:nvSpPr>
          <p:cNvPr id="4" name="Slide Number Placeholder 3"/>
          <p:cNvSpPr>
            <a:spLocks noGrp="1"/>
          </p:cNvSpPr>
          <p:nvPr>
            <p:ph type="sldNum" sz="quarter" idx="10"/>
          </p:nvPr>
        </p:nvSpPr>
        <p:spPr/>
        <p:txBody>
          <a:bodyPr/>
          <a:lstStyle/>
          <a:p>
            <a:fld id="{C7BEC51D-1F2C-8040-A0F4-4EB48669426C}" type="slidenum">
              <a:rPr lang="en-US" smtClean="0"/>
              <a:t>20</a:t>
            </a:fld>
            <a:endParaRPr lang="en-US"/>
          </a:p>
        </p:txBody>
      </p:sp>
    </p:spTree>
    <p:extLst>
      <p:ext uri="{BB962C8B-B14F-4D97-AF65-F5344CB8AC3E}">
        <p14:creationId xmlns:p14="http://schemas.microsoft.com/office/powerpoint/2010/main" val="1893718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Basically</a:t>
            </a:r>
            <a:r>
              <a:rPr lang="en-US" baseline="0" dirty="0"/>
              <a:t> there are two submission systems for infringing products. </a:t>
            </a:r>
          </a:p>
          <a:p>
            <a:endParaRPr lang="en-US" baseline="0" dirty="0"/>
          </a:p>
          <a:p>
            <a:r>
              <a:rPr lang="en-US" baseline="0" dirty="0"/>
              <a:t>One applies to infringing products on </a:t>
            </a:r>
            <a:r>
              <a:rPr lang="en-US" baseline="0" dirty="0" err="1"/>
              <a:t>Taobao</a:t>
            </a:r>
            <a:r>
              <a:rPr lang="en-US" baseline="0" dirty="0"/>
              <a:t>, </a:t>
            </a:r>
            <a:r>
              <a:rPr lang="en-US" baseline="0" dirty="0" err="1"/>
              <a:t>tmall</a:t>
            </a:r>
            <a:r>
              <a:rPr lang="en-US" baseline="0" dirty="0"/>
              <a:t>, </a:t>
            </a:r>
            <a:r>
              <a:rPr lang="en-US" baseline="0" dirty="0" err="1"/>
              <a:t>tmall</a:t>
            </a:r>
            <a:r>
              <a:rPr lang="en-US" baseline="0" dirty="0"/>
              <a:t> global. This system is more complicated since brand owners are required to specify the type of </a:t>
            </a:r>
            <a:r>
              <a:rPr lang="en-US" baseline="0" dirty="0" err="1"/>
              <a:t>infringment</a:t>
            </a:r>
            <a:r>
              <a:rPr lang="en-US" baseline="0" dirty="0"/>
              <a:t>; + evidence</a:t>
            </a:r>
          </a:p>
          <a:p>
            <a:r>
              <a:rPr lang="en-US" baseline="0" dirty="0"/>
              <a:t>The other system applies to 1688, alibaba, </a:t>
            </a:r>
            <a:r>
              <a:rPr lang="en-US" baseline="0" dirty="0" err="1"/>
              <a:t>aliexpress</a:t>
            </a:r>
            <a:r>
              <a:rPr lang="en-US" baseline="0" dirty="0"/>
              <a:t>, and this is a relatively easy system for brand owners to use. </a:t>
            </a:r>
            <a:endParaRPr lang="en-US" dirty="0"/>
          </a:p>
        </p:txBody>
      </p:sp>
      <p:sp>
        <p:nvSpPr>
          <p:cNvPr id="4" name="Slide Number Placeholder 3"/>
          <p:cNvSpPr>
            <a:spLocks noGrp="1"/>
          </p:cNvSpPr>
          <p:nvPr>
            <p:ph type="sldNum" sz="quarter" idx="10"/>
          </p:nvPr>
        </p:nvSpPr>
        <p:spPr/>
        <p:txBody>
          <a:bodyPr/>
          <a:lstStyle/>
          <a:p>
            <a:fld id="{C7BEC51D-1F2C-8040-A0F4-4EB48669426C}" type="slidenum">
              <a:rPr lang="en-US" smtClean="0"/>
              <a:t>21</a:t>
            </a:fld>
            <a:endParaRPr lang="en-US"/>
          </a:p>
        </p:txBody>
      </p:sp>
    </p:spTree>
    <p:extLst>
      <p:ext uri="{BB962C8B-B14F-4D97-AF65-F5344CB8AC3E}">
        <p14:creationId xmlns:p14="http://schemas.microsoft.com/office/powerpoint/2010/main" val="2047349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7BEC51D-1F2C-8040-A0F4-4EB48669426C}" type="slidenum">
              <a:rPr lang="en-US" smtClean="0"/>
              <a:t>2</a:t>
            </a:fld>
            <a:endParaRPr lang="en-US"/>
          </a:p>
        </p:txBody>
      </p:sp>
    </p:spTree>
    <p:extLst>
      <p:ext uri="{BB962C8B-B14F-4D97-AF65-F5344CB8AC3E}">
        <p14:creationId xmlns:p14="http://schemas.microsoft.com/office/powerpoint/2010/main" val="1046244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Please note that takedown requests against </a:t>
            </a:r>
            <a:r>
              <a:rPr lang="en-CA" sz="1200" b="0" i="0" kern="1200" dirty="0" err="1">
                <a:solidFill>
                  <a:schemeClr val="tx1"/>
                </a:solidFill>
                <a:effectLst/>
                <a:latin typeface="+mn-lt"/>
                <a:ea typeface="+mn-ea"/>
                <a:cs typeface="+mn-cs"/>
              </a:rPr>
              <a:t>Taobao</a:t>
            </a:r>
            <a:r>
              <a:rPr lang="en-CA" sz="1200" b="0" i="0" kern="1200" dirty="0">
                <a:solidFill>
                  <a:schemeClr val="tx1"/>
                </a:solidFill>
                <a:effectLst/>
                <a:latin typeface="+mn-lt"/>
                <a:ea typeface="+mn-ea"/>
                <a:cs typeface="+mn-cs"/>
              </a:rPr>
              <a:t>, </a:t>
            </a:r>
            <a:r>
              <a:rPr lang="en-CA" sz="1200" b="0" i="0" kern="1200" dirty="0" err="1">
                <a:solidFill>
                  <a:schemeClr val="tx1"/>
                </a:solidFill>
                <a:effectLst/>
                <a:latin typeface="+mn-lt"/>
                <a:ea typeface="+mn-ea"/>
                <a:cs typeface="+mn-cs"/>
              </a:rPr>
              <a:t>Tmall</a:t>
            </a:r>
            <a:r>
              <a:rPr lang="en-CA" sz="1200" b="0" i="0" kern="1200" dirty="0">
                <a:solidFill>
                  <a:schemeClr val="tx1"/>
                </a:solidFill>
                <a:effectLst/>
                <a:latin typeface="+mn-lt"/>
                <a:ea typeface="+mn-ea"/>
                <a:cs typeface="+mn-cs"/>
              </a:rPr>
              <a:t>, </a:t>
            </a:r>
            <a:r>
              <a:rPr lang="en-CA" sz="1200" b="0" i="0" kern="1200" dirty="0" err="1">
                <a:solidFill>
                  <a:schemeClr val="tx1"/>
                </a:solidFill>
                <a:effectLst/>
                <a:latin typeface="+mn-lt"/>
                <a:ea typeface="+mn-ea"/>
                <a:cs typeface="+mn-cs"/>
              </a:rPr>
              <a:t>Tmall</a:t>
            </a:r>
            <a:r>
              <a:rPr lang="en-CA" sz="1200" b="0" i="0" kern="1200" dirty="0">
                <a:solidFill>
                  <a:schemeClr val="tx1"/>
                </a:solidFill>
                <a:effectLst/>
                <a:latin typeface="+mn-lt"/>
                <a:ea typeface="+mn-ea"/>
                <a:cs typeface="+mn-cs"/>
              </a:rPr>
              <a:t> Global listings require intellectual property rights </a:t>
            </a:r>
            <a:r>
              <a:rPr lang="en-CA" sz="1200" b="1" i="0" kern="1200" dirty="0">
                <a:solidFill>
                  <a:schemeClr val="tx1"/>
                </a:solidFill>
                <a:effectLst/>
                <a:latin typeface="+mn-lt"/>
                <a:ea typeface="+mn-ea"/>
                <a:cs typeface="+mn-cs"/>
              </a:rPr>
              <a:t>registered in China as the basis of your claim.</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When submitting</a:t>
            </a:r>
            <a:r>
              <a:rPr lang="en-US" sz="1200" b="0" i="0" kern="1200" baseline="0" dirty="0">
                <a:solidFill>
                  <a:schemeClr val="tx1"/>
                </a:solidFill>
                <a:effectLst/>
                <a:latin typeface="+mn-lt"/>
                <a:ea typeface="+mn-ea"/>
                <a:cs typeface="+mn-cs"/>
              </a:rPr>
              <a:t> infringement complaints, you are asked to provide the reason of complaint, or to be more accurate, you are asked to select the reasons provided to you by Alibaba in the drop-down bar that you can see in the slide. </a:t>
            </a:r>
          </a:p>
          <a:p>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You need to assess your individual case and select the right reason of infringement.  If the reason of complaint was not selected correctly, your complaints will be refused by Alibaba. </a:t>
            </a:r>
            <a:endParaRPr lang="en-US" dirty="0"/>
          </a:p>
          <a:p>
            <a:endParaRPr lang="en-US" sz="1200" b="0" i="0" kern="1200" baseline="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7BEC51D-1F2C-8040-A0F4-4EB48669426C}" type="slidenum">
              <a:rPr lang="en-US" smtClean="0"/>
              <a:t>22</a:t>
            </a:fld>
            <a:endParaRPr lang="en-US"/>
          </a:p>
        </p:txBody>
      </p:sp>
    </p:spTree>
    <p:extLst>
      <p:ext uri="{BB962C8B-B14F-4D97-AF65-F5344CB8AC3E}">
        <p14:creationId xmlns:p14="http://schemas.microsoft.com/office/powerpoint/2010/main" val="824466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Due</a:t>
            </a:r>
            <a:r>
              <a:rPr lang="en-US" baseline="0" dirty="0"/>
              <a:t> to our time constraint to day, I will not go through </a:t>
            </a:r>
            <a:r>
              <a:rPr lang="en-US" dirty="0"/>
              <a:t>every</a:t>
            </a:r>
            <a:r>
              <a:rPr lang="en-US" baseline="0" dirty="0"/>
              <a:t> single reason of complaint today, but I listed all the required information here in the slides and I am happy to share it with you. </a:t>
            </a:r>
            <a:endParaRPr lang="en-US" dirty="0"/>
          </a:p>
          <a:p>
            <a:endParaRPr lang="en-US" dirty="0"/>
          </a:p>
          <a:p>
            <a:r>
              <a:rPr lang="en-US" dirty="0"/>
              <a:t>Basically,</a:t>
            </a:r>
            <a:r>
              <a:rPr lang="en-US" baseline="0" dirty="0"/>
              <a:t> for trademark infringement, there are two categories of take-down reasons. One is counterfeit products and the other is unfair and unauthorized use of trademarks. </a:t>
            </a:r>
          </a:p>
          <a:p>
            <a:endParaRPr lang="en-US" baseline="0" dirty="0"/>
          </a:p>
          <a:p>
            <a:r>
              <a:rPr lang="en-US" baseline="0" dirty="0"/>
              <a:t>It is not as easy as it looks when choosing counterfeit as your taken-down reason since the counterfeit cannot be assumed just because you are not aware of the seller. You need to provide reasons why you think the product is fake, sometimes you even need to conduct a pilot purchase. </a:t>
            </a:r>
          </a:p>
          <a:p>
            <a:endParaRPr lang="en-US" baseline="0" dirty="0"/>
          </a:p>
          <a:p>
            <a:endParaRPr lang="en-US" dirty="0"/>
          </a:p>
          <a:p>
            <a:r>
              <a:rPr lang="en-US" dirty="0"/>
              <a:t>In other words,</a:t>
            </a:r>
            <a:r>
              <a:rPr lang="en-US" baseline="0" dirty="0"/>
              <a:t> you need to provide evidence to support all of claims that you make. </a:t>
            </a:r>
            <a:endParaRPr lang="en-US" dirty="0"/>
          </a:p>
          <a:p>
            <a:endParaRPr lang="en-CA" dirty="0"/>
          </a:p>
        </p:txBody>
      </p:sp>
      <p:sp>
        <p:nvSpPr>
          <p:cNvPr id="4" name="Slide Number Placeholder 3"/>
          <p:cNvSpPr>
            <a:spLocks noGrp="1"/>
          </p:cNvSpPr>
          <p:nvPr>
            <p:ph type="sldNum" sz="quarter" idx="10"/>
          </p:nvPr>
        </p:nvSpPr>
        <p:spPr/>
        <p:txBody>
          <a:bodyPr/>
          <a:lstStyle/>
          <a:p>
            <a:fld id="{C7BEC51D-1F2C-8040-A0F4-4EB48669426C}" type="slidenum">
              <a:rPr lang="en-US" smtClean="0"/>
              <a:t>23</a:t>
            </a:fld>
            <a:endParaRPr lang="en-US"/>
          </a:p>
        </p:txBody>
      </p:sp>
    </p:spTree>
    <p:extLst>
      <p:ext uri="{BB962C8B-B14F-4D97-AF65-F5344CB8AC3E}">
        <p14:creationId xmlns:p14="http://schemas.microsoft.com/office/powerpoint/2010/main" val="11354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a:t>
            </a:r>
            <a:r>
              <a:rPr lang="en-US" baseline="0" dirty="0"/>
              <a:t> category of trademark complaints is based on unfair/unauthorized use. This only apply to the situation where the product being sold is </a:t>
            </a:r>
            <a:r>
              <a:rPr lang="en-US" b="1" baseline="0" dirty="0"/>
              <a:t>NOT</a:t>
            </a:r>
            <a:r>
              <a:rPr lang="en-US" baseline="0" dirty="0"/>
              <a:t> your product. </a:t>
            </a:r>
            <a:endParaRPr lang="en-US" dirty="0"/>
          </a:p>
          <a:p>
            <a:endParaRPr lang="en-US" dirty="0"/>
          </a:p>
          <a:p>
            <a:r>
              <a:rPr lang="en-US" dirty="0"/>
              <a:t>As will be mentioned later,</a:t>
            </a:r>
            <a:r>
              <a:rPr lang="en-US" baseline="0" dirty="0"/>
              <a:t> parallel imports are allowed in China and therefore unauthorized re-sells of products is not a reason of trademark take-down.  </a:t>
            </a:r>
            <a:endParaRPr lang="en-US" dirty="0"/>
          </a:p>
          <a:p>
            <a:endParaRPr lang="en-CA" dirty="0"/>
          </a:p>
        </p:txBody>
      </p:sp>
      <p:sp>
        <p:nvSpPr>
          <p:cNvPr id="4" name="Slide Number Placeholder 3"/>
          <p:cNvSpPr>
            <a:spLocks noGrp="1"/>
          </p:cNvSpPr>
          <p:nvPr>
            <p:ph type="sldNum" sz="quarter" idx="10"/>
          </p:nvPr>
        </p:nvSpPr>
        <p:spPr/>
        <p:txBody>
          <a:bodyPr/>
          <a:lstStyle/>
          <a:p>
            <a:fld id="{C7BEC51D-1F2C-8040-A0F4-4EB48669426C}" type="slidenum">
              <a:rPr lang="en-US" smtClean="0"/>
              <a:t>24</a:t>
            </a:fld>
            <a:endParaRPr lang="en-US"/>
          </a:p>
        </p:txBody>
      </p:sp>
    </p:spTree>
    <p:extLst>
      <p:ext uri="{BB962C8B-B14F-4D97-AF65-F5344CB8AC3E}">
        <p14:creationId xmlns:p14="http://schemas.microsoft.com/office/powerpoint/2010/main" val="1353286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there is no prior court or administration decision on the infringement of the particular seller that you complain against. </a:t>
            </a:r>
            <a:r>
              <a:rPr lang="en-US" dirty="0"/>
              <a:t>Comparison report</a:t>
            </a:r>
            <a:r>
              <a:rPr lang="en-US" baseline="0" dirty="0"/>
              <a:t> that illustrates the difference between the registered patent and the infringing product will be required. </a:t>
            </a:r>
          </a:p>
          <a:p>
            <a:endParaRPr lang="en-US" baseline="0" dirty="0"/>
          </a:p>
          <a:p>
            <a:r>
              <a:rPr lang="en-US" baseline="0" dirty="0"/>
              <a:t>Alibaba provides a template of design patent comparison report and you can use that as a reference. </a:t>
            </a:r>
            <a:endParaRPr lang="en-US" dirty="0"/>
          </a:p>
          <a:p>
            <a:endParaRPr lang="en-CA" dirty="0"/>
          </a:p>
        </p:txBody>
      </p:sp>
      <p:sp>
        <p:nvSpPr>
          <p:cNvPr id="4" name="Slide Number Placeholder 3"/>
          <p:cNvSpPr>
            <a:spLocks noGrp="1"/>
          </p:cNvSpPr>
          <p:nvPr>
            <p:ph type="sldNum" sz="quarter" idx="10"/>
          </p:nvPr>
        </p:nvSpPr>
        <p:spPr/>
        <p:txBody>
          <a:bodyPr/>
          <a:lstStyle/>
          <a:p>
            <a:fld id="{C7BEC51D-1F2C-8040-A0F4-4EB48669426C}" type="slidenum">
              <a:rPr lang="en-US" smtClean="0"/>
              <a:t>25</a:t>
            </a:fld>
            <a:endParaRPr lang="en-US"/>
          </a:p>
        </p:txBody>
      </p:sp>
    </p:spTree>
    <p:extLst>
      <p:ext uri="{BB962C8B-B14F-4D97-AF65-F5344CB8AC3E}">
        <p14:creationId xmlns:p14="http://schemas.microsoft.com/office/powerpoint/2010/main" val="4248317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will need to distinguish whether</a:t>
            </a:r>
            <a:r>
              <a:rPr lang="en-US" baseline="0" dirty="0"/>
              <a:t> the seller is selling pirated goods or the seller is using your copyrights work as part of its Store signed or announce. </a:t>
            </a:r>
            <a:r>
              <a:rPr lang="en-US" baseline="0" dirty="0" err="1"/>
              <a:t>Taobao</a:t>
            </a:r>
            <a:r>
              <a:rPr lang="en-US" baseline="0" dirty="0"/>
              <a:t> requires you the select difference scenarios when you think they are pirated products</a:t>
            </a:r>
            <a:endParaRPr lang="en-US" dirty="0"/>
          </a:p>
          <a:p>
            <a:endParaRPr lang="en-CA" dirty="0"/>
          </a:p>
        </p:txBody>
      </p:sp>
      <p:sp>
        <p:nvSpPr>
          <p:cNvPr id="4" name="Slide Number Placeholder 3"/>
          <p:cNvSpPr>
            <a:spLocks noGrp="1"/>
          </p:cNvSpPr>
          <p:nvPr>
            <p:ph type="sldNum" sz="quarter" idx="10"/>
          </p:nvPr>
        </p:nvSpPr>
        <p:spPr/>
        <p:txBody>
          <a:bodyPr/>
          <a:lstStyle/>
          <a:p>
            <a:fld id="{C7BEC51D-1F2C-8040-A0F4-4EB48669426C}" type="slidenum">
              <a:rPr lang="en-US" smtClean="0"/>
              <a:t>26</a:t>
            </a:fld>
            <a:endParaRPr lang="en-US"/>
          </a:p>
        </p:txBody>
      </p:sp>
    </p:spTree>
    <p:extLst>
      <p:ext uri="{BB962C8B-B14F-4D97-AF65-F5344CB8AC3E}">
        <p14:creationId xmlns:p14="http://schemas.microsoft.com/office/powerpoint/2010/main" val="3394598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complaint systems</a:t>
            </a:r>
            <a:r>
              <a:rPr lang="en-US" baseline="0" dirty="0"/>
              <a:t> for infringing products on Alibaba; 1688; and </a:t>
            </a:r>
            <a:r>
              <a:rPr lang="en-US" baseline="0" dirty="0" err="1"/>
              <a:t>AliExpress</a:t>
            </a:r>
            <a:r>
              <a:rPr lang="en-US" baseline="0" dirty="0"/>
              <a:t> are fairly simple. on this page, you are supposed to provide the link to the infringing products. </a:t>
            </a:r>
            <a:endParaRPr lang="en-CA" dirty="0"/>
          </a:p>
        </p:txBody>
      </p:sp>
      <p:sp>
        <p:nvSpPr>
          <p:cNvPr id="4" name="Slide Number Placeholder 3"/>
          <p:cNvSpPr>
            <a:spLocks noGrp="1"/>
          </p:cNvSpPr>
          <p:nvPr>
            <p:ph type="sldNum" sz="quarter" idx="10"/>
          </p:nvPr>
        </p:nvSpPr>
        <p:spPr/>
        <p:txBody>
          <a:bodyPr/>
          <a:lstStyle/>
          <a:p>
            <a:fld id="{C7BEC51D-1F2C-8040-A0F4-4EB48669426C}" type="slidenum">
              <a:rPr lang="en-US" smtClean="0"/>
              <a:t>28</a:t>
            </a:fld>
            <a:endParaRPr lang="en-US"/>
          </a:p>
        </p:txBody>
      </p:sp>
    </p:spTree>
    <p:extLst>
      <p:ext uri="{BB962C8B-B14F-4D97-AF65-F5344CB8AC3E}">
        <p14:creationId xmlns:p14="http://schemas.microsoft.com/office/powerpoint/2010/main" val="336577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next step, you are required to choose the IPR type and provide a reason of infringement. </a:t>
            </a:r>
          </a:p>
          <a:p>
            <a:endParaRPr lang="en-US" dirty="0"/>
          </a:p>
          <a:p>
            <a:r>
              <a:rPr lang="en-US" dirty="0"/>
              <a:t>Unlike</a:t>
            </a:r>
            <a:r>
              <a:rPr lang="en-US" baseline="0" dirty="0"/>
              <a:t> the take-downs on </a:t>
            </a:r>
            <a:r>
              <a:rPr lang="en-US" baseline="0" dirty="0" err="1"/>
              <a:t>Taobao</a:t>
            </a:r>
            <a:r>
              <a:rPr lang="en-US" baseline="0" dirty="0"/>
              <a:t>, </a:t>
            </a:r>
            <a:r>
              <a:rPr lang="en-US" baseline="0" dirty="0" err="1"/>
              <a:t>Tmall</a:t>
            </a:r>
            <a:r>
              <a:rPr lang="en-US" baseline="0" dirty="0"/>
              <a:t> that we just talked about, here you just need to write down the reasons of the infringement. Note that parallel imports could be a reason for take-down, so if you think that the products are grey market goods, you can provide that in your reasoning here. </a:t>
            </a:r>
            <a:r>
              <a:rPr lang="en-US" dirty="0"/>
              <a:t>After you have done a enough</a:t>
            </a:r>
            <a:r>
              <a:rPr lang="en-US" baseline="0" dirty="0"/>
              <a:t> take-downs, you should be able to develop a template for the complaint reason. </a:t>
            </a:r>
            <a:r>
              <a:rPr lang="en-US" dirty="0"/>
              <a:t> </a:t>
            </a:r>
          </a:p>
          <a:p>
            <a:endParaRPr lang="en-US" dirty="0"/>
          </a:p>
          <a:p>
            <a:r>
              <a:rPr lang="en-US" dirty="0"/>
              <a:t>Lastly, as</a:t>
            </a:r>
            <a:r>
              <a:rPr lang="en-US" baseline="0" dirty="0"/>
              <a:t> an option, y</a:t>
            </a:r>
            <a:r>
              <a:rPr lang="en-US" dirty="0"/>
              <a:t>ou</a:t>
            </a:r>
            <a:r>
              <a:rPr lang="en-US" baseline="0" dirty="0"/>
              <a:t> may upload additional infringement evidence as attachment. </a:t>
            </a:r>
            <a:endParaRPr lang="en-US" dirty="0"/>
          </a:p>
        </p:txBody>
      </p:sp>
      <p:sp>
        <p:nvSpPr>
          <p:cNvPr id="4" name="Slide Number Placeholder 3"/>
          <p:cNvSpPr>
            <a:spLocks noGrp="1"/>
          </p:cNvSpPr>
          <p:nvPr>
            <p:ph type="sldNum" sz="quarter" idx="10"/>
          </p:nvPr>
        </p:nvSpPr>
        <p:spPr/>
        <p:txBody>
          <a:bodyPr/>
          <a:lstStyle/>
          <a:p>
            <a:fld id="{C7BEC51D-1F2C-8040-A0F4-4EB48669426C}" type="slidenum">
              <a:rPr lang="en-US" smtClean="0"/>
              <a:t>29</a:t>
            </a:fld>
            <a:endParaRPr lang="en-US"/>
          </a:p>
        </p:txBody>
      </p:sp>
    </p:spTree>
    <p:extLst>
      <p:ext uri="{BB962C8B-B14F-4D97-AF65-F5344CB8AC3E}">
        <p14:creationId xmlns:p14="http://schemas.microsoft.com/office/powerpoint/2010/main" val="275880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After submitting the</a:t>
            </a:r>
            <a:r>
              <a:rPr lang="en-US" baseline="0" dirty="0"/>
              <a:t> complaints, brand owners should monitor the status of the submission in case of any counter-notifications filed by the seller.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Basically, after Alibaba received</a:t>
            </a:r>
            <a:r>
              <a:rPr lang="en-US" baseline="0" dirty="0"/>
              <a:t> the taken-down request, it will send</a:t>
            </a:r>
            <a:r>
              <a:rPr lang="en-US" dirty="0"/>
              <a:t> a notification to the seller, and the seller can either confirm the infringement by deleting the post or providing counter-notification to prove they are not infringing the IP rights, which Alibaba then investigates;</a:t>
            </a:r>
          </a:p>
          <a:p>
            <a:endParaRPr lang="en-US" dirty="0"/>
          </a:p>
          <a:p>
            <a:r>
              <a:rPr lang="en-US" dirty="0"/>
              <a:t>During</a:t>
            </a:r>
            <a:r>
              <a:rPr lang="en-US" baseline="0" dirty="0"/>
              <a:t> the counter-notification process, the product listing will be available.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A" b="1" dirty="0"/>
          </a:p>
          <a:p>
            <a:endParaRPr lang="en-CA" b="1" dirty="0"/>
          </a:p>
          <a:p>
            <a:r>
              <a:rPr lang="en-US" b="1" dirty="0"/>
              <a:t>Be</a:t>
            </a:r>
            <a:r>
              <a:rPr lang="en-US" b="1" baseline="0" dirty="0"/>
              <a:t> careful with the withdraw. The general advice is avoid withdrawing your </a:t>
            </a:r>
            <a:r>
              <a:rPr lang="en-CA" b="1" baseline="0" dirty="0"/>
              <a:t>complaints</a:t>
            </a:r>
            <a:r>
              <a:rPr lang="en-US" b="1" baseline="0" dirty="0"/>
              <a:t> because this will affect your accuracy rate of successful take-downs and thus affect your eligibility to be enrolled in the good faith program. </a:t>
            </a:r>
          </a:p>
          <a:p>
            <a:endParaRPr lang="en-US" baseline="0" dirty="0" smtClean="0"/>
          </a:p>
          <a:p>
            <a:r>
              <a:rPr lang="en-US" baseline="0" dirty="0" smtClean="0"/>
              <a:t>Some sellers on </a:t>
            </a:r>
            <a:r>
              <a:rPr lang="en-US" baseline="0" dirty="0" err="1" smtClean="0"/>
              <a:t>Taobao</a:t>
            </a:r>
            <a:r>
              <a:rPr lang="en-US" baseline="0" dirty="0" smtClean="0"/>
              <a:t> or Alibaba may reach out to you after you file </a:t>
            </a:r>
            <a:endParaRPr lang="en-CA" baseline="0" dirty="0"/>
          </a:p>
        </p:txBody>
      </p:sp>
      <p:sp>
        <p:nvSpPr>
          <p:cNvPr id="4" name="Slide Number Placeholder 3"/>
          <p:cNvSpPr>
            <a:spLocks noGrp="1"/>
          </p:cNvSpPr>
          <p:nvPr>
            <p:ph type="sldNum" sz="quarter" idx="10"/>
          </p:nvPr>
        </p:nvSpPr>
        <p:spPr/>
        <p:txBody>
          <a:bodyPr/>
          <a:lstStyle/>
          <a:p>
            <a:fld id="{C7BEC51D-1F2C-8040-A0F4-4EB48669426C}" type="slidenum">
              <a:rPr lang="en-US" smtClean="0"/>
              <a:t>30</a:t>
            </a:fld>
            <a:endParaRPr lang="en-US"/>
          </a:p>
        </p:txBody>
      </p:sp>
    </p:spTree>
    <p:extLst>
      <p:ext uri="{BB962C8B-B14F-4D97-AF65-F5344CB8AC3E}">
        <p14:creationId xmlns:p14="http://schemas.microsoft.com/office/powerpoint/2010/main" val="1994830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t is important to note that since not all Alibaba platforms are subject to different legal jurisdictions, the take down rules are also different. Here for your reference, I listed </a:t>
            </a:r>
          </a:p>
          <a:p>
            <a:endParaRPr lang="en-US" baseline="0" dirty="0"/>
          </a:p>
          <a:p>
            <a:r>
              <a:rPr lang="en-US" baseline="0" dirty="0"/>
              <a:t>Chinese </a:t>
            </a:r>
            <a:endParaRPr lang="en-US" dirty="0"/>
          </a:p>
        </p:txBody>
      </p:sp>
      <p:sp>
        <p:nvSpPr>
          <p:cNvPr id="4" name="Slide Number Placeholder 3"/>
          <p:cNvSpPr>
            <a:spLocks noGrp="1"/>
          </p:cNvSpPr>
          <p:nvPr>
            <p:ph type="sldNum" sz="quarter" idx="10"/>
          </p:nvPr>
        </p:nvSpPr>
        <p:spPr/>
        <p:txBody>
          <a:bodyPr/>
          <a:lstStyle/>
          <a:p>
            <a:fld id="{C7BEC51D-1F2C-8040-A0F4-4EB48669426C}" type="slidenum">
              <a:rPr lang="en-US" smtClean="0"/>
              <a:t>31</a:t>
            </a:fld>
            <a:endParaRPr lang="en-US"/>
          </a:p>
        </p:txBody>
      </p:sp>
    </p:spTree>
    <p:extLst>
      <p:ext uri="{BB962C8B-B14F-4D97-AF65-F5344CB8AC3E}">
        <p14:creationId xmlns:p14="http://schemas.microsoft.com/office/powerpoint/2010/main" val="1966772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Alibaba</a:t>
            </a:r>
            <a:r>
              <a:rPr lang="en-CA" baseline="0" dirty="0"/>
              <a:t> provides</a:t>
            </a:r>
            <a:r>
              <a:rPr lang="en-US" baseline="0" dirty="0"/>
              <a:t> </a:t>
            </a:r>
            <a:r>
              <a:rPr lang="en-CA" baseline="0" dirty="0"/>
              <a:t>different </a:t>
            </a:r>
            <a:r>
              <a:rPr lang="en-US" dirty="0"/>
              <a:t>cumulative point </a:t>
            </a:r>
            <a:r>
              <a:rPr lang="en-US" baseline="0" dirty="0"/>
              <a:t>system</a:t>
            </a:r>
            <a:r>
              <a:rPr lang="en-CA" baseline="0" dirty="0"/>
              <a:t>s</a:t>
            </a:r>
            <a:r>
              <a:rPr lang="en-US" baseline="0" dirty="0"/>
              <a:t> for sellers in order to punish the non-compliance of the rules of different platform</a:t>
            </a:r>
            <a:r>
              <a:rPr lang="en-CA" baseline="0" dirty="0"/>
              <a:t>.</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 use </a:t>
            </a:r>
            <a:r>
              <a:rPr lang="en-US" baseline="0" dirty="0" err="1"/>
              <a:t>Alibaba.com’s</a:t>
            </a:r>
            <a:r>
              <a:rPr lang="en-US" baseline="0" dirty="0"/>
              <a:t> system as an example on this chart. As you can see, Alibaba lists out situations where the store credits or points will be deducted as a punishment. Once all the </a:t>
            </a:r>
            <a:r>
              <a:rPr lang="en-US" dirty="0"/>
              <a:t>48 points are</a:t>
            </a:r>
            <a:r>
              <a:rPr lang="en-US" baseline="0" dirty="0"/>
              <a:t> deducted, </a:t>
            </a:r>
            <a:r>
              <a:rPr lang="en-US" dirty="0"/>
              <a:t>the seller’s Alibaba membership will be terminated and the store closed. The seller can only re-apply for operating on Alibaa.com after 12 months.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https://service.alibaba.com/ensupplier/faq_detail/20395774.htm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smtClean="0"/>
              <a:t> </a:t>
            </a:r>
            <a:endParaRPr lang="en-CA" dirty="0"/>
          </a:p>
        </p:txBody>
      </p:sp>
      <p:sp>
        <p:nvSpPr>
          <p:cNvPr id="4" name="Slide Number Placeholder 3"/>
          <p:cNvSpPr>
            <a:spLocks noGrp="1"/>
          </p:cNvSpPr>
          <p:nvPr>
            <p:ph type="sldNum" sz="quarter" idx="10"/>
          </p:nvPr>
        </p:nvSpPr>
        <p:spPr/>
        <p:txBody>
          <a:bodyPr/>
          <a:lstStyle/>
          <a:p>
            <a:fld id="{C7BEC51D-1F2C-8040-A0F4-4EB48669426C}" type="slidenum">
              <a:rPr lang="en-US" smtClean="0"/>
              <a:t>32</a:t>
            </a:fld>
            <a:endParaRPr lang="en-US"/>
          </a:p>
        </p:txBody>
      </p:sp>
    </p:spTree>
    <p:extLst>
      <p:ext uri="{BB962C8B-B14F-4D97-AF65-F5344CB8AC3E}">
        <p14:creationId xmlns:p14="http://schemas.microsoft.com/office/powerpoint/2010/main" val="2444627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A brief review of the population of internet users in China. </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a:t>China’s ecommerce users are more than the entire population of U.S. and Russia combined. </a:t>
            </a:r>
            <a:endParaRPr lang="en-CA" dirty="0"/>
          </a:p>
          <a:p>
            <a:endParaRPr lang="en-US" dirty="0"/>
          </a:p>
          <a:p>
            <a:endParaRPr lang="en-US" dirty="0"/>
          </a:p>
        </p:txBody>
      </p:sp>
      <p:sp>
        <p:nvSpPr>
          <p:cNvPr id="4" name="Slide Number Placeholder 3"/>
          <p:cNvSpPr>
            <a:spLocks noGrp="1"/>
          </p:cNvSpPr>
          <p:nvPr>
            <p:ph type="sldNum" sz="quarter" idx="10"/>
          </p:nvPr>
        </p:nvSpPr>
        <p:spPr/>
        <p:txBody>
          <a:bodyPr/>
          <a:lstStyle/>
          <a:p>
            <a:fld id="{C7BEC51D-1F2C-8040-A0F4-4EB48669426C}" type="slidenum">
              <a:rPr lang="en-US" smtClean="0"/>
              <a:t>3</a:t>
            </a:fld>
            <a:endParaRPr lang="en-US"/>
          </a:p>
        </p:txBody>
      </p:sp>
    </p:spTree>
    <p:extLst>
      <p:ext uri="{BB962C8B-B14F-4D97-AF65-F5344CB8AC3E}">
        <p14:creationId xmlns:p14="http://schemas.microsoft.com/office/powerpoint/2010/main" val="11128068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Taobao</a:t>
            </a:r>
            <a:r>
              <a:rPr lang="en-US" dirty="0"/>
              <a:t> has announced a</a:t>
            </a:r>
            <a:r>
              <a:rPr lang="en-US" baseline="0" dirty="0"/>
              <a:t> simplified </a:t>
            </a:r>
            <a:r>
              <a:rPr lang="en-US" dirty="0"/>
              <a:t>three-strike system in </a:t>
            </a:r>
            <a:r>
              <a:rPr lang="en-US" baseline="0" dirty="0"/>
              <a:t>2017 as part of the amendment of Article 50 of </a:t>
            </a:r>
            <a:r>
              <a:rPr lang="en-US" baseline="0" dirty="0" err="1"/>
              <a:t>Taobao</a:t>
            </a:r>
            <a:r>
              <a:rPr lang="en-US" baseline="0" dirty="0"/>
              <a:t> Rules.  </a:t>
            </a:r>
          </a:p>
          <a:p>
            <a:endParaRPr lang="en-CA" baseline="0"/>
          </a:p>
          <a:p>
            <a:endParaRPr lang="en-US" baseline="0" dirty="0"/>
          </a:p>
          <a:p>
            <a:r>
              <a:rPr lang="en-US" baseline="0" dirty="0"/>
              <a:t>Article 50 regulates the punishment of the sells of counterfeit products and pirated goods on </a:t>
            </a:r>
            <a:r>
              <a:rPr lang="en-US" baseline="0" dirty="0" err="1"/>
              <a:t>Taobao</a:t>
            </a:r>
            <a:r>
              <a:rPr lang="en-US" baseline="0" dirty="0"/>
              <a:t>. </a:t>
            </a:r>
          </a:p>
          <a:p>
            <a:endParaRPr lang="en-US" baseline="0" dirty="0"/>
          </a:p>
          <a:p>
            <a:r>
              <a:rPr lang="en-US" baseline="0" dirty="0"/>
              <a:t>The first part the article sets out the rules on </a:t>
            </a:r>
            <a:r>
              <a:rPr lang="en-US" baseline="0" dirty="0" err="1"/>
              <a:t>Taobao’s</a:t>
            </a:r>
            <a:r>
              <a:rPr lang="en-US" baseline="0" dirty="0"/>
              <a:t> points system and how the points are deducted due to the sells of counterfeit or pirated products. </a:t>
            </a:r>
          </a:p>
          <a:p>
            <a:endParaRPr lang="en-US" baseline="0" dirty="0"/>
          </a:p>
          <a:p>
            <a:r>
              <a:rPr lang="en-US" baseline="0" dirty="0"/>
              <a:t>The second part of the article sets out the three-strike system where a merchant will be banned from </a:t>
            </a:r>
            <a:r>
              <a:rPr lang="en-US" baseline="0" dirty="0" err="1"/>
              <a:t>Taobao</a:t>
            </a:r>
            <a:r>
              <a:rPr lang="en-US" baseline="0" dirty="0"/>
              <a:t> if is was identified to be selling counterfeit or pirated products three times. </a:t>
            </a:r>
          </a:p>
          <a:p>
            <a:endParaRPr lang="en-US" baseline="0" dirty="0"/>
          </a:p>
          <a:p>
            <a:endParaRPr lang="en-US" baseline="0" dirty="0"/>
          </a:p>
          <a:p>
            <a:endParaRPr lang="en-US" dirty="0"/>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7BEC51D-1F2C-8040-A0F4-4EB48669426C}" type="slidenum">
              <a:rPr lang="en-US" smtClean="0"/>
              <a:t>33</a:t>
            </a:fld>
            <a:endParaRPr lang="en-US"/>
          </a:p>
        </p:txBody>
      </p:sp>
    </p:spTree>
    <p:extLst>
      <p:ext uri="{BB962C8B-B14F-4D97-AF65-F5344CB8AC3E}">
        <p14:creationId xmlns:p14="http://schemas.microsoft.com/office/powerpoint/2010/main" val="14651429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 apologize if this screen may not be legible for some of you but I put it here in Chinese to remind you that the official language of the rule and the most accurate interpretation is in Chinese.</a:t>
            </a:r>
          </a:p>
        </p:txBody>
      </p:sp>
      <p:sp>
        <p:nvSpPr>
          <p:cNvPr id="4" name="Slide Number Placeholder 3"/>
          <p:cNvSpPr>
            <a:spLocks noGrp="1"/>
          </p:cNvSpPr>
          <p:nvPr>
            <p:ph type="sldNum" sz="quarter" idx="10"/>
          </p:nvPr>
        </p:nvSpPr>
        <p:spPr/>
        <p:txBody>
          <a:bodyPr/>
          <a:lstStyle/>
          <a:p>
            <a:fld id="{C7BEC51D-1F2C-8040-A0F4-4EB48669426C}" type="slidenum">
              <a:rPr lang="en-US" smtClean="0"/>
              <a:t>34</a:t>
            </a:fld>
            <a:endParaRPr lang="en-US"/>
          </a:p>
        </p:txBody>
      </p:sp>
    </p:spTree>
    <p:extLst>
      <p:ext uri="{BB962C8B-B14F-4D97-AF65-F5344CB8AC3E}">
        <p14:creationId xmlns:p14="http://schemas.microsoft.com/office/powerpoint/2010/main" val="16583477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Taobao</a:t>
            </a:r>
            <a:r>
              <a:rPr lang="en-US" baseline="0" dirty="0"/>
              <a:t> provided interpretations on what constitute sells of counterfeit products under this article 50.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Counterfeit products means The use of the same/similar trademark on the same/similar products without the permission of the trademark owner; this definition is imported</a:t>
            </a:r>
            <a:r>
              <a:rPr lang="en-US" baseline="0" dirty="0"/>
              <a:t> from Article 57 of the PRC trademark law. </a:t>
            </a:r>
          </a:p>
          <a:p>
            <a:endParaRPr lang="en-US" dirty="0"/>
          </a:p>
          <a:p>
            <a:pPr marL="0" marR="0" lvl="3"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It</a:t>
            </a:r>
            <a:r>
              <a:rPr lang="en-US" sz="1200" b="0" i="0" kern="1200" baseline="0" dirty="0">
                <a:solidFill>
                  <a:schemeClr val="tx1"/>
                </a:solidFill>
                <a:effectLst/>
                <a:latin typeface="+mn-lt"/>
                <a:ea typeface="+mn-ea"/>
                <a:cs typeface="+mn-cs"/>
              </a:rPr>
              <a:t> is important to know that C</a:t>
            </a:r>
            <a:r>
              <a:rPr lang="en-US" sz="1200" b="0" i="0" kern="1200" dirty="0">
                <a:solidFill>
                  <a:schemeClr val="tx1"/>
                </a:solidFill>
                <a:effectLst/>
                <a:latin typeface="+mn-lt"/>
                <a:ea typeface="+mn-ea"/>
                <a:cs typeface="+mn-cs"/>
              </a:rPr>
              <a:t>hina does not have a clearly articulated position on the legality of parallel imports for trademarked goods, but courts have generally held that selling such goods in China does not constitute trademark infringement</a:t>
            </a:r>
            <a:r>
              <a:rPr lang="en-CA" sz="1200" b="0" i="0" kern="1200" dirty="0">
                <a:solidFill>
                  <a:schemeClr val="tx1"/>
                </a:solidFill>
                <a:effectLst/>
                <a:latin typeface="+mn-lt"/>
                <a:ea typeface="+mn-ea"/>
                <a:cs typeface="+mn-cs"/>
              </a:rPr>
              <a:t> based on the theory of </a:t>
            </a:r>
            <a:r>
              <a:rPr lang="en-US" sz="1200" b="0" i="0" kern="1200" dirty="0">
                <a:solidFill>
                  <a:schemeClr val="tx1"/>
                </a:solidFill>
                <a:effectLst/>
                <a:latin typeface="+mn-lt"/>
                <a:ea typeface="+mn-ea"/>
                <a:cs typeface="+mn-cs"/>
              </a:rPr>
              <a:t>“international exhaustion of trademark rights” , which means that once trademarked goods have been sold overseas, a brand owner’s exclusive rights to those goods in China have been exhausted, and a reseller’s use of that trademark in China is generally not an infringement. </a:t>
            </a:r>
          </a:p>
          <a:p>
            <a:pPr marL="0" marR="0" lvl="3"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3"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such, </a:t>
            </a:r>
            <a:r>
              <a:rPr lang="en-US" baseline="0" dirty="0" err="1"/>
              <a:t>Taobao</a:t>
            </a:r>
            <a:r>
              <a:rPr lang="en-US" baseline="0" dirty="0"/>
              <a:t> does not punish the situation where </a:t>
            </a:r>
            <a:r>
              <a:rPr lang="en-US" sz="1200" b="0" i="0" kern="1200" dirty="0">
                <a:solidFill>
                  <a:schemeClr val="tx1"/>
                </a:solidFill>
                <a:effectLst/>
                <a:latin typeface="+mn-lt"/>
                <a:ea typeface="+mn-ea"/>
                <a:cs typeface="+mn-cs"/>
              </a:rPr>
              <a:t>authentic products were legally purchased in a foreign country, imported into China, and then offered for sale. </a:t>
            </a:r>
          </a:p>
          <a:p>
            <a:pPr marL="0" marR="0" lvl="3" indent="0" algn="l" defTabSz="914400" rtl="0" eaLnBrk="1" fontAlgn="auto" latinLnBrk="0" hangingPunct="1">
              <a:lnSpc>
                <a:spcPct val="100000"/>
              </a:lnSpc>
              <a:spcBef>
                <a:spcPts val="0"/>
              </a:spcBef>
              <a:spcAft>
                <a:spcPts val="0"/>
              </a:spcAft>
              <a:buClrTx/>
              <a:buSzTx/>
              <a:buFontTx/>
              <a:buNone/>
              <a:tabLst/>
              <a:defRPr/>
            </a:pPr>
            <a:endParaRPr lang="en-US" altLang="zh-CN" sz="1200" b="0" i="0" kern="1200" dirty="0">
              <a:solidFill>
                <a:schemeClr val="tx1"/>
              </a:solidFill>
              <a:effectLst/>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Quickly mention: </a:t>
            </a:r>
            <a:r>
              <a:rPr lang="en-US" altLang="zh-CN" sz="1200" b="0" i="0" kern="1200" baseline="0" dirty="0">
                <a:solidFill>
                  <a:schemeClr val="tx1"/>
                </a:solidFill>
                <a:effectLst/>
                <a:latin typeface="+mn-lt"/>
                <a:ea typeface="+mn-ea"/>
                <a:cs typeface="+mn-cs"/>
              </a:rPr>
              <a:t> that even if brand owners might not be able to remove the parallel imported products online, it does not mean that there is nothing brand owner can do. Often times, the problems with parallel imports are the domestic companies that claim to be the authorized distributor of a foreign brand in China (and not those occasional sellers that make a margin on resell). </a:t>
            </a:r>
          </a:p>
          <a:p>
            <a:pPr marL="0" marR="0" lvl="3" indent="0" algn="l" defTabSz="914400" rtl="0" eaLnBrk="1" fontAlgn="auto" latinLnBrk="0" hangingPunct="1">
              <a:lnSpc>
                <a:spcPct val="100000"/>
              </a:lnSpc>
              <a:spcBef>
                <a:spcPts val="0"/>
              </a:spcBef>
              <a:spcAft>
                <a:spcPts val="0"/>
              </a:spcAft>
              <a:buClrTx/>
              <a:buSzTx/>
              <a:buFontTx/>
              <a:buNone/>
              <a:tabLst/>
              <a:defRPr/>
            </a:pPr>
            <a:endParaRPr lang="en-US" altLang="zh-CN" sz="1200" b="0" i="0" kern="1200" baseline="0" dirty="0">
              <a:solidFill>
                <a:schemeClr val="tx1"/>
              </a:solidFill>
              <a:effectLst/>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baseline="0" dirty="0">
                <a:solidFill>
                  <a:schemeClr val="tx1"/>
                </a:solidFill>
                <a:effectLst/>
                <a:latin typeface="+mn-lt"/>
                <a:ea typeface="+mn-ea"/>
                <a:cs typeface="+mn-cs"/>
              </a:rPr>
              <a:t>With further investigation, Chinese court has ruled in favor of brand owners for parallel imported goods based on grounds such as unfair competition and consumer protection. (e.g. </a:t>
            </a:r>
            <a:r>
              <a:rPr lang="en-US" sz="1200" b="0" i="0" kern="1200" dirty="0">
                <a:solidFill>
                  <a:schemeClr val="tx1"/>
                </a:solidFill>
                <a:effectLst/>
                <a:latin typeface="+mn-lt"/>
                <a:ea typeface="+mn-ea"/>
                <a:cs typeface="+mn-cs"/>
              </a:rPr>
              <a:t>Michelin case </a:t>
            </a:r>
            <a:r>
              <a:rPr lang="mr-IN" sz="1200" b="0"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safety concern; French cosmetic company Pierre Fabre was able to stop the sale of parallel imports by showing that the defendant was improperly holding itself out as the “Chinese official website” and “China shop” for Pierre Fabre, and had used Pierre Fabre’s trademarks and copyrighted material on its own website in a manner suggesting a formal business relationship) </a:t>
            </a:r>
          </a:p>
          <a:p>
            <a:pPr marL="0" marR="0" lvl="3" indent="0" algn="l" defTabSz="914400" rtl="0" eaLnBrk="1" fontAlgn="auto" latinLnBrk="0" hangingPunct="1">
              <a:lnSpc>
                <a:spcPct val="100000"/>
              </a:lnSpc>
              <a:spcBef>
                <a:spcPts val="0"/>
              </a:spcBef>
              <a:spcAft>
                <a:spcPts val="0"/>
              </a:spcAft>
              <a:buClrTx/>
              <a:buSzTx/>
              <a:buFontTx/>
              <a:buNone/>
              <a:tabLst/>
              <a:defRPr/>
            </a:pPr>
            <a:endParaRPr lang="en-US" altLang="zh-CN" sz="1200" b="0" i="0" kern="1200" baseline="0" dirty="0">
              <a:solidFill>
                <a:schemeClr val="tx1"/>
              </a:solidFill>
              <a:effectLst/>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baseline="0" dirty="0">
                <a:solidFill>
                  <a:schemeClr val="tx1"/>
                </a:solidFill>
                <a:effectLst/>
                <a:latin typeface="+mn-lt"/>
                <a:ea typeface="+mn-ea"/>
                <a:cs typeface="+mn-cs"/>
              </a:rPr>
              <a:t>This type of enforcement/litigation strategy has been mentioned by my colleague, Paul Jones in his session on enforcement of trademarks in china. https://www.chinalawblog.com/2017/02/china-trademarks-counterfeit-goods-and-parallel-imports.html  </a:t>
            </a:r>
            <a:endParaRPr lang="en-US" dirty="0"/>
          </a:p>
          <a:p>
            <a:endParaRPr lang="en-US" dirty="0"/>
          </a:p>
          <a:p>
            <a:r>
              <a:rPr lang="en-US" dirty="0"/>
              <a:t>Copyright take-down: Pirated goods refer to books, e-books, audiovisual works and software that are reproduced without permission of the copyright owner. This includes </a:t>
            </a:r>
            <a:r>
              <a:rPr lang="en-US" sz="1200" b="0" i="0" kern="1200" dirty="0">
                <a:solidFill>
                  <a:schemeClr val="tx1"/>
                </a:solidFill>
                <a:effectLst/>
                <a:latin typeface="+mn-lt"/>
                <a:ea typeface="+mn-ea"/>
                <a:cs typeface="+mn-cs"/>
              </a:rPr>
              <a:t>the sale of foreign video games, books, DVDs, CDs, and cassette tapes (!) will be </a:t>
            </a:r>
            <a:r>
              <a:rPr lang="en-US" sz="1200" b="0" i="0" u="none" strike="noStrike" kern="1200" dirty="0">
                <a:solidFill>
                  <a:schemeClr val="tx1"/>
                </a:solidFill>
                <a:effectLst/>
                <a:latin typeface="+mn-lt"/>
                <a:ea typeface="+mn-ea"/>
                <a:cs typeface="+mn-cs"/>
                <a:hlinkClick r:id="rId3"/>
              </a:rPr>
              <a:t>forbidden</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rPr>
              <a:t>Taobao</a:t>
            </a:r>
            <a:r>
              <a:rPr lang="en-US" sz="1200" b="0" i="0" kern="1200" dirty="0">
                <a:solidFill>
                  <a:schemeClr val="tx1"/>
                </a:solidFill>
                <a:effectLst/>
                <a:latin typeface="+mn-lt"/>
                <a:ea typeface="+mn-ea"/>
                <a:cs typeface="+mn-cs"/>
              </a:rPr>
              <a:t>.</a:t>
            </a:r>
          </a:p>
          <a:p>
            <a:endParaRPr lang="en-CA" dirty="0"/>
          </a:p>
        </p:txBody>
      </p:sp>
      <p:sp>
        <p:nvSpPr>
          <p:cNvPr id="4" name="Slide Number Placeholder 3"/>
          <p:cNvSpPr>
            <a:spLocks noGrp="1"/>
          </p:cNvSpPr>
          <p:nvPr>
            <p:ph type="sldNum" sz="quarter" idx="10"/>
          </p:nvPr>
        </p:nvSpPr>
        <p:spPr/>
        <p:txBody>
          <a:bodyPr/>
          <a:lstStyle/>
          <a:p>
            <a:fld id="{C7BEC51D-1F2C-8040-A0F4-4EB48669426C}" type="slidenum">
              <a:rPr lang="en-US" smtClean="0"/>
              <a:t>35</a:t>
            </a:fld>
            <a:endParaRPr lang="en-US"/>
          </a:p>
        </p:txBody>
      </p:sp>
    </p:spTree>
    <p:extLst>
      <p:ext uri="{BB962C8B-B14F-4D97-AF65-F5344CB8AC3E}">
        <p14:creationId xmlns:p14="http://schemas.microsoft.com/office/powerpoint/2010/main" val="27270112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rule.alibaba.com</a:t>
            </a:r>
            <a:r>
              <a:rPr lang="en-US" dirty="0"/>
              <a:t>/rule/detail/2043.htm</a:t>
            </a:r>
            <a:r>
              <a:rPr lang="zh-CN" altLang="en-US" dirty="0"/>
              <a:t> </a:t>
            </a:r>
            <a:endParaRPr lang="en-CA" altLang="zh-CN" dirty="0"/>
          </a:p>
          <a:p>
            <a:endParaRPr lang="en-CA" dirty="0"/>
          </a:p>
          <a:p>
            <a:r>
              <a:rPr lang="en-CA" dirty="0"/>
              <a:t>In November 2017, Alibaba</a:t>
            </a:r>
            <a:r>
              <a:rPr lang="en-CA" baseline="0" dirty="0"/>
              <a:t> introduced its Three-strike system for penalizing serious IP rights infringements on Alibaba.com </a:t>
            </a:r>
          </a:p>
          <a:p>
            <a:endParaRPr lang="en-US" baseline="0" dirty="0"/>
          </a:p>
          <a:p>
            <a:r>
              <a:rPr lang="en-US" baseline="0" dirty="0"/>
              <a:t>As you can see on the screen, Alibaba categorized infringements into general infringement and serious infringement. </a:t>
            </a:r>
          </a:p>
          <a:p>
            <a:endParaRPr lang="en-US" baseline="0" dirty="0"/>
          </a:p>
          <a:p>
            <a:r>
              <a:rPr lang="en-US" baseline="0" dirty="0"/>
              <a:t>General infringements are mainly about the unfair use of IP, which will result in a lighter penalty, such as the deduction of points.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Serious infringements are mainly about unauthorized use of the IP rights. And as you can see, this is the difference </a:t>
            </a:r>
            <a:r>
              <a:rPr lang="en-US" baseline="0" dirty="0" err="1"/>
              <a:t>betweenthe</a:t>
            </a:r>
            <a:r>
              <a:rPr lang="en-US" baseline="0" dirty="0"/>
              <a:t> rules on </a:t>
            </a:r>
            <a:r>
              <a:rPr lang="en-US" baseline="0" dirty="0" err="1"/>
              <a:t>Taobao</a:t>
            </a:r>
            <a:r>
              <a:rPr lang="en-US" baseline="0" dirty="0"/>
              <a:t> and rules on Alibaba. On Alibaba, parallel imports will be deemed as trademark infringement. Sellers committed serious infringements are subject to the three strike system on Alibaba. </a:t>
            </a:r>
            <a:endParaRPr lang="en-CA" baseline="0" dirty="0"/>
          </a:p>
          <a:p>
            <a:endParaRPr lang="en-US" dirty="0"/>
          </a:p>
        </p:txBody>
      </p:sp>
      <p:sp>
        <p:nvSpPr>
          <p:cNvPr id="4" name="Slide Number Placeholder 3"/>
          <p:cNvSpPr>
            <a:spLocks noGrp="1"/>
          </p:cNvSpPr>
          <p:nvPr>
            <p:ph type="sldNum" sz="quarter" idx="10"/>
          </p:nvPr>
        </p:nvSpPr>
        <p:spPr/>
        <p:txBody>
          <a:bodyPr/>
          <a:lstStyle/>
          <a:p>
            <a:fld id="{C7BEC51D-1F2C-8040-A0F4-4EB48669426C}" type="slidenum">
              <a:rPr lang="en-US" smtClean="0"/>
              <a:t>36</a:t>
            </a:fld>
            <a:endParaRPr lang="en-US"/>
          </a:p>
        </p:txBody>
      </p:sp>
    </p:spTree>
    <p:extLst>
      <p:ext uri="{BB962C8B-B14F-4D97-AF65-F5344CB8AC3E}">
        <p14:creationId xmlns:p14="http://schemas.microsoft.com/office/powerpoint/2010/main" val="1930643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a:t>
            </a:r>
            <a:r>
              <a:rPr lang="en-US" sz="1200" b="0" i="0" kern="1200" baseline="0" dirty="0">
                <a:solidFill>
                  <a:schemeClr val="tx1"/>
                </a:solidFill>
                <a:effectLst/>
                <a:latin typeface="+mn-lt"/>
                <a:ea typeface="+mn-ea"/>
                <a:cs typeface="+mn-cs"/>
              </a:rPr>
              <a:t> chart illustrates the three-strike program on Alibaba better.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Every complaint about serious infringements is counted as one strike;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multiple complaints of serious infringements against the same user within three days shall be counted as one strike. The relevant time is calculated from the time when the first complaint is received. The account will be terminated once three strikes are accumulated on the same user.</a:t>
            </a:r>
          </a:p>
          <a:p>
            <a:endParaRPr lang="en-US" altLang="zh-CN" dirty="0"/>
          </a:p>
          <a:p>
            <a:r>
              <a:rPr lang="en-US" altLang="zh-CN" dirty="0"/>
              <a:t>If</a:t>
            </a:r>
            <a:r>
              <a:rPr lang="zh-CN" altLang="en-US" baseline="0" dirty="0"/>
              <a:t> </a:t>
            </a:r>
            <a:r>
              <a:rPr lang="en-US" altLang="zh-CN" baseline="0" dirty="0"/>
              <a:t>the</a:t>
            </a:r>
            <a:r>
              <a:rPr lang="zh-CN" altLang="en-US" baseline="0" dirty="0"/>
              <a:t> </a:t>
            </a:r>
            <a:r>
              <a:rPr lang="en-US" altLang="zh-CN" baseline="0" dirty="0"/>
              <a:t>account is</a:t>
            </a:r>
            <a:r>
              <a:rPr lang="zh-CN" altLang="en-US" baseline="0" dirty="0"/>
              <a:t> </a:t>
            </a:r>
            <a:r>
              <a:rPr lang="en-US" altLang="zh-CN" baseline="0" dirty="0"/>
              <a:t>terminated,</a:t>
            </a:r>
            <a:r>
              <a:rPr lang="zh-CN" altLang="en-US" baseline="0" dirty="0"/>
              <a:t> </a:t>
            </a:r>
            <a:r>
              <a:rPr lang="en-US" altLang="zh-CN" baseline="0" dirty="0"/>
              <a:t>the</a:t>
            </a:r>
            <a:r>
              <a:rPr lang="zh-CN" altLang="en-US" baseline="0" dirty="0"/>
              <a:t> </a:t>
            </a:r>
            <a:r>
              <a:rPr lang="en-US" altLang="zh-CN" baseline="0" dirty="0"/>
              <a:t>account</a:t>
            </a:r>
            <a:r>
              <a:rPr lang="zh-CN" altLang="en-US" baseline="0" dirty="0"/>
              <a:t> </a:t>
            </a:r>
            <a:r>
              <a:rPr lang="en-US" altLang="zh-CN" baseline="0" dirty="0"/>
              <a:t>user</a:t>
            </a:r>
            <a:r>
              <a:rPr lang="zh-CN" altLang="en-US" baseline="0" dirty="0"/>
              <a:t> </a:t>
            </a:r>
            <a:r>
              <a:rPr lang="en-US" altLang="zh-CN" baseline="0" dirty="0"/>
              <a:t>needs</a:t>
            </a:r>
            <a:r>
              <a:rPr lang="zh-CN" altLang="en-US" baseline="0" dirty="0"/>
              <a:t> </a:t>
            </a:r>
            <a:r>
              <a:rPr lang="en-US" altLang="zh-CN" baseline="0" dirty="0"/>
              <a:t>to</a:t>
            </a:r>
            <a:r>
              <a:rPr lang="zh-CN" altLang="en-US" baseline="0" dirty="0"/>
              <a:t> </a:t>
            </a:r>
            <a:r>
              <a:rPr lang="en-CA" altLang="zh-CN" baseline="0" dirty="0"/>
              <a:t>pass the </a:t>
            </a:r>
            <a:r>
              <a:rPr lang="en-US" sz="1200" b="0" i="0" kern="1200" dirty="0">
                <a:solidFill>
                  <a:schemeClr val="tx1"/>
                </a:solidFill>
                <a:effectLst/>
                <a:latin typeface="+mn-lt"/>
                <a:ea typeface="+mn-ea"/>
                <a:cs typeface="+mn-cs"/>
              </a:rPr>
              <a:t>intellectual property rights tutorial and examination </a:t>
            </a:r>
            <a:r>
              <a:rPr lang="en-CA" altLang="zh-CN" baseline="0" dirty="0"/>
              <a:t>in order to reinstate its account. </a:t>
            </a:r>
          </a:p>
          <a:p>
            <a:endParaRPr lang="en-CA" baseline="0" dirty="0"/>
          </a:p>
          <a:p>
            <a:endParaRPr lang="en-CA" dirty="0"/>
          </a:p>
          <a:p>
            <a:endParaRPr lang="en-CA" dirty="0"/>
          </a:p>
        </p:txBody>
      </p:sp>
      <p:sp>
        <p:nvSpPr>
          <p:cNvPr id="4" name="Slide Number Placeholder 3"/>
          <p:cNvSpPr>
            <a:spLocks noGrp="1"/>
          </p:cNvSpPr>
          <p:nvPr>
            <p:ph type="sldNum" sz="quarter" idx="10"/>
          </p:nvPr>
        </p:nvSpPr>
        <p:spPr/>
        <p:txBody>
          <a:bodyPr/>
          <a:lstStyle/>
          <a:p>
            <a:fld id="{C7BEC51D-1F2C-8040-A0F4-4EB48669426C}" type="slidenum">
              <a:rPr lang="en-US" smtClean="0"/>
              <a:t>37</a:t>
            </a:fld>
            <a:endParaRPr lang="en-US"/>
          </a:p>
        </p:txBody>
      </p:sp>
    </p:spTree>
    <p:extLst>
      <p:ext uri="{BB962C8B-B14F-4D97-AF65-F5344CB8AC3E}">
        <p14:creationId xmlns:p14="http://schemas.microsoft.com/office/powerpoint/2010/main" val="39072797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smtClean="0">
                <a:solidFill>
                  <a:schemeClr val="tx1"/>
                </a:solidFill>
                <a:effectLst/>
                <a:latin typeface="+mn-lt"/>
                <a:ea typeface="+mn-ea"/>
                <a:cs typeface="+mn-cs"/>
              </a:rPr>
              <a:t>It </a:t>
            </a:r>
            <a:r>
              <a:rPr lang="en-US" sz="1200" b="0" i="1" kern="1200" dirty="0">
                <a:solidFill>
                  <a:schemeClr val="tx1"/>
                </a:solidFill>
                <a:effectLst/>
                <a:latin typeface="+mn-lt"/>
                <a:ea typeface="+mn-ea"/>
                <a:cs typeface="+mn-cs"/>
              </a:rPr>
              <a:t>is designed to enable faithful, prudent and diligent IPR </a:t>
            </a:r>
            <a:r>
              <a:rPr lang="en-US" sz="1200" b="0" i="1" kern="1200" dirty="0" smtClean="0">
                <a:solidFill>
                  <a:schemeClr val="tx1"/>
                </a:solidFill>
                <a:effectLst/>
                <a:latin typeface="+mn-lt"/>
                <a:ea typeface="+mn-ea"/>
                <a:cs typeface="+mn-cs"/>
              </a:rPr>
              <a:t>complainants</a:t>
            </a:r>
            <a:r>
              <a:rPr lang="en-US" sz="1200" b="0" i="1" kern="1200" baseline="0" dirty="0" smtClean="0">
                <a:solidFill>
                  <a:schemeClr val="tx1"/>
                </a:solidFill>
                <a:effectLst/>
                <a:latin typeface="+mn-lt"/>
                <a:ea typeface="+mn-ea"/>
                <a:cs typeface="+mn-cs"/>
              </a:rPr>
              <a:t> with a good track </a:t>
            </a:r>
            <a:r>
              <a:rPr lang="en-US" sz="1200" b="0" i="1" kern="1200" baseline="0" dirty="0" err="1" smtClean="0">
                <a:solidFill>
                  <a:schemeClr val="tx1"/>
                </a:solidFill>
                <a:effectLst/>
                <a:latin typeface="+mn-lt"/>
                <a:ea typeface="+mn-ea"/>
                <a:cs typeface="+mn-cs"/>
              </a:rPr>
              <a:t>recod</a:t>
            </a:r>
            <a:r>
              <a:rPr lang="en-US" sz="1200" b="0" i="1" kern="1200" dirty="0" smtClean="0">
                <a:solidFill>
                  <a:schemeClr val="tx1"/>
                </a:solidFill>
                <a:effectLst/>
                <a:latin typeface="+mn-lt"/>
                <a:ea typeface="+mn-ea"/>
                <a:cs typeface="+mn-cs"/>
              </a:rPr>
              <a:t> </a:t>
            </a:r>
            <a:r>
              <a:rPr lang="en-US" sz="1200" b="0" i="1" kern="1200" dirty="0">
                <a:solidFill>
                  <a:schemeClr val="tx1"/>
                </a:solidFill>
                <a:effectLst/>
                <a:latin typeface="+mn-lt"/>
                <a:ea typeface="+mn-ea"/>
                <a:cs typeface="+mn-cs"/>
              </a:rPr>
              <a:t>to enjoy more convenient and efficient enforcement experience on Alibaba IPP Platform.</a:t>
            </a:r>
            <a:endParaRPr lang="en-US" dirty="0"/>
          </a:p>
        </p:txBody>
      </p:sp>
      <p:sp>
        <p:nvSpPr>
          <p:cNvPr id="4" name="Slide Number Placeholder 3"/>
          <p:cNvSpPr>
            <a:spLocks noGrp="1"/>
          </p:cNvSpPr>
          <p:nvPr>
            <p:ph type="sldNum" sz="quarter" idx="10"/>
          </p:nvPr>
        </p:nvSpPr>
        <p:spPr/>
        <p:txBody>
          <a:bodyPr/>
          <a:lstStyle/>
          <a:p>
            <a:fld id="{C7BEC51D-1F2C-8040-A0F4-4EB48669426C}" type="slidenum">
              <a:rPr lang="en-US" smtClean="0"/>
              <a:t>38</a:t>
            </a:fld>
            <a:endParaRPr lang="en-US"/>
          </a:p>
        </p:txBody>
      </p:sp>
    </p:spTree>
    <p:extLst>
      <p:ext uri="{BB962C8B-B14F-4D97-AF65-F5344CB8AC3E}">
        <p14:creationId xmlns:p14="http://schemas.microsoft.com/office/powerpoint/2010/main" val="7141588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Alibaba</a:t>
            </a:r>
            <a:r>
              <a:rPr lang="en-US" baseline="0" dirty="0" smtClean="0"/>
              <a:t> provides better better support for good faith members to manage their complaint filings</a:t>
            </a:r>
            <a:endParaRPr lang="en-US" dirty="0"/>
          </a:p>
        </p:txBody>
      </p:sp>
      <p:sp>
        <p:nvSpPr>
          <p:cNvPr id="4" name="Slide Number Placeholder 3"/>
          <p:cNvSpPr>
            <a:spLocks noGrp="1"/>
          </p:cNvSpPr>
          <p:nvPr>
            <p:ph type="sldNum" sz="quarter" idx="10"/>
          </p:nvPr>
        </p:nvSpPr>
        <p:spPr/>
        <p:txBody>
          <a:bodyPr/>
          <a:lstStyle/>
          <a:p>
            <a:fld id="{C7BEC51D-1F2C-8040-A0F4-4EB48669426C}" type="slidenum">
              <a:rPr lang="en-US" smtClean="0"/>
              <a:t>39</a:t>
            </a:fld>
            <a:endParaRPr lang="en-US"/>
          </a:p>
        </p:txBody>
      </p:sp>
    </p:spTree>
    <p:extLst>
      <p:ext uri="{BB962C8B-B14F-4D97-AF65-F5344CB8AC3E}">
        <p14:creationId xmlns:p14="http://schemas.microsoft.com/office/powerpoint/2010/main" val="8281200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Admission</a:t>
            </a:r>
            <a:r>
              <a:rPr lang="en-US" baseline="0" dirty="0" smtClean="0"/>
              <a:t> </a:t>
            </a:r>
            <a:r>
              <a:rPr lang="en-US" baseline="0" dirty="0"/>
              <a:t>criteria: Alibaba will </a:t>
            </a:r>
            <a:r>
              <a:rPr lang="en-US" sz="1200" b="0" i="0" kern="1200" baseline="0" dirty="0">
                <a:solidFill>
                  <a:schemeClr val="tx1"/>
                </a:solidFill>
                <a:effectLst/>
                <a:latin typeface="+mn-lt"/>
                <a:ea typeface="+mn-ea"/>
                <a:cs typeface="+mn-cs"/>
              </a:rPr>
              <a:t>r</a:t>
            </a:r>
            <a:r>
              <a:rPr lang="en-US" sz="1200" b="0" i="0" kern="1200" dirty="0">
                <a:solidFill>
                  <a:schemeClr val="tx1"/>
                </a:solidFill>
                <a:effectLst/>
                <a:latin typeface="+mn-lt"/>
                <a:ea typeface="+mn-ea"/>
                <a:cs typeface="+mn-cs"/>
              </a:rPr>
              <a:t>eview the statistics of Accounts for the previous three calendar months on the 8th of each month to determine whether the Accounts meet the threshold requirements for admission into the Mechanism.</a:t>
            </a:r>
            <a:endParaRPr lang="en-US" dirty="0"/>
          </a:p>
          <a:p>
            <a:endParaRPr lang="en-US" dirty="0"/>
          </a:p>
        </p:txBody>
      </p:sp>
      <p:sp>
        <p:nvSpPr>
          <p:cNvPr id="4" name="Slide Number Placeholder 3"/>
          <p:cNvSpPr>
            <a:spLocks noGrp="1"/>
          </p:cNvSpPr>
          <p:nvPr>
            <p:ph type="sldNum" sz="quarter" idx="10"/>
          </p:nvPr>
        </p:nvSpPr>
        <p:spPr/>
        <p:txBody>
          <a:bodyPr/>
          <a:lstStyle/>
          <a:p>
            <a:fld id="{C7BEC51D-1F2C-8040-A0F4-4EB48669426C}" type="slidenum">
              <a:rPr lang="en-US" smtClean="0"/>
              <a:t>40</a:t>
            </a:fld>
            <a:endParaRPr lang="en-US"/>
          </a:p>
        </p:txBody>
      </p:sp>
    </p:spTree>
    <p:extLst>
      <p:ext uri="{BB962C8B-B14F-4D97-AF65-F5344CB8AC3E}">
        <p14:creationId xmlns:p14="http://schemas.microsoft.com/office/powerpoint/2010/main" val="2089390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No perquisite to become</a:t>
            </a:r>
            <a:r>
              <a:rPr lang="en-US" sz="1200" b="0" i="0" kern="1200" baseline="0" dirty="0" smtClean="0">
                <a:solidFill>
                  <a:schemeClr val="tx1"/>
                </a:solidFill>
                <a:effectLst/>
                <a:latin typeface="+mn-lt"/>
                <a:ea typeface="+mn-ea"/>
                <a:cs typeface="+mn-cs"/>
              </a:rPr>
              <a:t> an IACC member and brand owners can simply provide an affidavit of a list of theirs IP rights for IACC to conduct take-down.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dirty="0" smtClean="0"/>
              <a:t>According</a:t>
            </a:r>
            <a:r>
              <a:rPr lang="en-US" baseline="0" dirty="0" smtClean="0"/>
              <a:t> to my experience last year, in order t</a:t>
            </a:r>
            <a:r>
              <a:rPr lang="en-US" dirty="0" smtClean="0"/>
              <a:t>o become a member and establish a portal,</a:t>
            </a:r>
            <a:r>
              <a:rPr lang="en-US" baseline="0" dirty="0" smtClean="0"/>
              <a:t> IACC requires an affidavit singed by the brand owner or authorized person from the brand owner company listing all the trademark and copyright registrations internationally for the take-down work. IACC does not require actual trademark/copyright certificates. </a:t>
            </a:r>
          </a:p>
          <a:p>
            <a:endParaRPr lang="en-US" baseline="0" dirty="0" smtClean="0"/>
          </a:p>
          <a:p>
            <a:r>
              <a:rPr lang="en-US" sz="1200" b="0" i="0" kern="1200" dirty="0" smtClean="0">
                <a:solidFill>
                  <a:schemeClr val="tx1"/>
                </a:solidFill>
                <a:effectLst/>
                <a:latin typeface="+mn-lt"/>
                <a:ea typeface="+mn-ea"/>
                <a:cs typeface="+mn-cs"/>
              </a:rPr>
              <a:t>Expedited take-down procedures;</a:t>
            </a:r>
          </a:p>
          <a:p>
            <a:r>
              <a:rPr lang="en-US" sz="1200" b="0" i="0" kern="1200" dirty="0" smtClean="0">
                <a:solidFill>
                  <a:schemeClr val="tx1"/>
                </a:solidFill>
                <a:effectLst/>
                <a:latin typeface="+mn-lt"/>
                <a:ea typeface="+mn-ea"/>
                <a:cs typeface="+mn-cs"/>
              </a:rPr>
              <a:t>Access to IACC resources to assist with Chinese language issues;</a:t>
            </a:r>
          </a:p>
          <a:p>
            <a:r>
              <a:rPr lang="en-US" sz="1200" b="0" i="0" kern="1200" dirty="0" smtClean="0">
                <a:solidFill>
                  <a:schemeClr val="tx1"/>
                </a:solidFill>
                <a:effectLst/>
                <a:latin typeface="+mn-lt"/>
                <a:ea typeface="+mn-ea"/>
                <a:cs typeface="+mn-cs"/>
              </a:rPr>
              <a:t>IP enforcement on </a:t>
            </a:r>
            <a:r>
              <a:rPr lang="en-US" sz="1200" b="0" i="0" kern="1200" dirty="0" err="1" smtClean="0">
                <a:solidFill>
                  <a:schemeClr val="tx1"/>
                </a:solidFill>
                <a:effectLst/>
                <a:latin typeface="+mn-lt"/>
                <a:ea typeface="+mn-ea"/>
                <a:cs typeface="+mn-cs"/>
              </a:rPr>
              <a:t>Taobao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Tmall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AliExpress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Alibaba.com</a:t>
            </a:r>
            <a:r>
              <a:rPr lang="en-US" sz="1200" b="0" i="0" kern="1200" dirty="0" smtClean="0">
                <a:solidFill>
                  <a:schemeClr val="tx1"/>
                </a:solidFill>
                <a:effectLst/>
                <a:latin typeface="+mn-lt"/>
                <a:ea typeface="+mn-ea"/>
                <a:cs typeface="+mn-cs"/>
              </a:rPr>
              <a:t> and 1688.com;</a:t>
            </a:r>
          </a:p>
          <a:p>
            <a:r>
              <a:rPr lang="en-US" sz="1200" b="0" i="0" kern="1200" dirty="0" smtClean="0">
                <a:solidFill>
                  <a:schemeClr val="tx1"/>
                </a:solidFill>
                <a:effectLst/>
                <a:latin typeface="+mn-lt"/>
                <a:ea typeface="+mn-ea"/>
                <a:cs typeface="+mn-cs"/>
              </a:rPr>
              <a:t>IACC-Exclusive program significantly reduces the substantive requirements for an actionable claim, compared to non-participants; and</a:t>
            </a:r>
          </a:p>
          <a:p>
            <a:r>
              <a:rPr lang="en-US" sz="1200" b="0" i="0" kern="1200" dirty="0" smtClean="0">
                <a:solidFill>
                  <a:schemeClr val="tx1"/>
                </a:solidFill>
                <a:effectLst/>
                <a:latin typeface="+mn-lt"/>
                <a:ea typeface="+mn-ea"/>
                <a:cs typeface="+mn-cs"/>
              </a:rPr>
              <a:t>Enhanced tools to identify individual seller standing and coordinate efficient take-down efforts.</a:t>
            </a: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7BEC51D-1F2C-8040-A0F4-4EB48669426C}" type="slidenum">
              <a:rPr lang="en-US" smtClean="0"/>
              <a:t>41</a:t>
            </a:fld>
            <a:endParaRPr lang="en-US"/>
          </a:p>
        </p:txBody>
      </p:sp>
    </p:spTree>
    <p:extLst>
      <p:ext uri="{BB962C8B-B14F-4D97-AF65-F5344CB8AC3E}">
        <p14:creationId xmlns:p14="http://schemas.microsoft.com/office/powerpoint/2010/main" val="18662944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BEC51D-1F2C-8040-A0F4-4EB48669426C}" type="slidenum">
              <a:rPr lang="en-US" smtClean="0"/>
              <a:t>42</a:t>
            </a:fld>
            <a:endParaRPr lang="en-US"/>
          </a:p>
        </p:txBody>
      </p:sp>
    </p:spTree>
    <p:extLst>
      <p:ext uri="{BB962C8B-B14F-4D97-AF65-F5344CB8AC3E}">
        <p14:creationId xmlns:p14="http://schemas.microsoft.com/office/powerpoint/2010/main" val="291856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table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shows the transaction size of China's online shopping</a:t>
            </a:r>
            <a:r>
              <a:rPr lang="en-US" sz="1200" b="0" i="0" kern="1200" baseline="0" dirty="0">
                <a:solidFill>
                  <a:schemeClr val="tx1"/>
                </a:solidFill>
                <a:effectLst/>
                <a:latin typeface="+mn-lt"/>
                <a:ea typeface="+mn-ea"/>
                <a:cs typeface="+mn-cs"/>
              </a:rPr>
              <a:t> market. </a:t>
            </a: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a:t>
            </a:r>
            <a:r>
              <a:rPr lang="en-US" sz="1200" b="0" i="0" kern="1200" baseline="0" dirty="0">
                <a:solidFill>
                  <a:schemeClr val="tx1"/>
                </a:solidFill>
                <a:effectLst/>
                <a:latin typeface="+mn-lt"/>
                <a:ea typeface="+mn-ea"/>
                <a:cs typeface="+mn-cs"/>
              </a:rPr>
              <a:t> projection of China’s online commerce transactions in 2018 will be around 7.5 trillion RMB, which is around </a:t>
            </a:r>
            <a:r>
              <a:rPr lang="en-CA" sz="1200" b="0" i="0" kern="1200" dirty="0">
                <a:solidFill>
                  <a:schemeClr val="tx1"/>
                </a:solidFill>
                <a:effectLst/>
                <a:latin typeface="+mn-lt"/>
                <a:ea typeface="+mn-ea"/>
                <a:cs typeface="+mn-cs"/>
              </a:rPr>
              <a:t>1,2</a:t>
            </a:r>
            <a:r>
              <a:rPr lang="en-CA" sz="1200" b="0" i="0" kern="1200" baseline="0" dirty="0">
                <a:solidFill>
                  <a:schemeClr val="tx1"/>
                </a:solidFill>
                <a:effectLst/>
                <a:latin typeface="+mn-lt"/>
                <a:ea typeface="+mn-ea"/>
                <a:cs typeface="+mn-cs"/>
              </a:rPr>
              <a:t> trillion</a:t>
            </a:r>
            <a:r>
              <a:rPr lang="en-CA" sz="1200" b="0" i="0" kern="1200" dirty="0">
                <a:solidFill>
                  <a:schemeClr val="tx1"/>
                </a:solidFill>
                <a:effectLst/>
                <a:latin typeface="+mn-lt"/>
                <a:ea typeface="+mn-ea"/>
                <a:cs typeface="+mn-cs"/>
              </a:rPr>
              <a:t> US Dollars</a:t>
            </a:r>
            <a:r>
              <a:rPr lang="en-US" sz="1200" b="0" i="0" kern="1200" baseline="0" dirty="0">
                <a:solidFill>
                  <a:schemeClr val="tx1"/>
                </a:solidFill>
                <a:effectLst/>
                <a:latin typeface="+mn-lt"/>
                <a:ea typeface="+mn-ea"/>
                <a:cs typeface="+mn-cs"/>
              </a:rPr>
              <a:t> and 72 trillion Rubles.</a:t>
            </a:r>
            <a:endParaRPr lang="en-US" dirty="0"/>
          </a:p>
        </p:txBody>
      </p:sp>
      <p:sp>
        <p:nvSpPr>
          <p:cNvPr id="4" name="Slide Number Placeholder 3"/>
          <p:cNvSpPr>
            <a:spLocks noGrp="1"/>
          </p:cNvSpPr>
          <p:nvPr>
            <p:ph type="sldNum" sz="quarter" idx="10"/>
          </p:nvPr>
        </p:nvSpPr>
        <p:spPr/>
        <p:txBody>
          <a:bodyPr/>
          <a:lstStyle/>
          <a:p>
            <a:fld id="{C7BEC51D-1F2C-8040-A0F4-4EB48669426C}" type="slidenum">
              <a:rPr lang="en-US" smtClean="0"/>
              <a:t>4</a:t>
            </a:fld>
            <a:endParaRPr lang="en-US"/>
          </a:p>
        </p:txBody>
      </p:sp>
    </p:spTree>
    <p:extLst>
      <p:ext uri="{BB962C8B-B14F-4D97-AF65-F5344CB8AC3E}">
        <p14:creationId xmlns:p14="http://schemas.microsoft.com/office/powerpoint/2010/main" val="16898201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Cons:</a:t>
            </a:r>
          </a:p>
          <a:p>
            <a:r>
              <a:rPr lang="en-US" dirty="0" smtClean="0"/>
              <a:t>No services</a:t>
            </a:r>
            <a:r>
              <a:rPr lang="en-US" baseline="0" dirty="0" smtClean="0"/>
              <a:t> regarding infringing product searches. In my recent conference call with IACC, they informed me that they are looking to </a:t>
            </a:r>
            <a:r>
              <a:rPr lang="en-US" baseline="0" dirty="0" err="1" smtClean="0"/>
              <a:t>collabrate</a:t>
            </a:r>
            <a:r>
              <a:rPr lang="en-US" baseline="0" dirty="0" smtClean="0"/>
              <a:t> with some service companies to conduct infringement listing searches;</a:t>
            </a:r>
          </a:p>
          <a:p>
            <a:r>
              <a:rPr lang="en-US" baseline="0" dirty="0" smtClean="0"/>
              <a:t>Membership fee is around $12,500 USD per year. </a:t>
            </a:r>
            <a:endParaRPr lang="en-US" dirty="0" smtClean="0"/>
          </a:p>
          <a:p>
            <a:endParaRPr lang="en-US" baseline="0" dirty="0"/>
          </a:p>
          <a:p>
            <a:endParaRPr lang="en-US" baseline="0" dirty="0"/>
          </a:p>
          <a:p>
            <a:r>
              <a:rPr lang="en-US" baseline="0" dirty="0"/>
              <a:t>As you can see, it is simple to file a complaints here on IACC. </a:t>
            </a:r>
            <a:endParaRPr lang="en-US" dirty="0"/>
          </a:p>
          <a:p>
            <a:endParaRPr lang="en-US" dirty="0"/>
          </a:p>
          <a:p>
            <a:r>
              <a:rPr lang="en-US" dirty="0"/>
              <a:t>On the portal it only accepts copyright and trademark complaints. Recently during my telephone conversation with an IACC officer, I was informed that they</a:t>
            </a:r>
            <a:r>
              <a:rPr lang="en-US" baseline="0" dirty="0"/>
              <a:t> started trying to assist with design patent/utility patent take-downs and the take-down requests can be sent to them through email. We continue to assist our client with design patent take downs through the public portal. </a:t>
            </a:r>
          </a:p>
          <a:p>
            <a:endParaRPr lang="en-US" baseline="0" dirty="0"/>
          </a:p>
          <a:p>
            <a:r>
              <a:rPr lang="en-US" baseline="0" dirty="0"/>
              <a:t>IACC may serve as a bridge for brand owners to be enrolled in the good faith program. </a:t>
            </a:r>
          </a:p>
        </p:txBody>
      </p:sp>
      <p:sp>
        <p:nvSpPr>
          <p:cNvPr id="4" name="Slide Number Placeholder 3"/>
          <p:cNvSpPr>
            <a:spLocks noGrp="1"/>
          </p:cNvSpPr>
          <p:nvPr>
            <p:ph type="sldNum" sz="quarter" idx="10"/>
          </p:nvPr>
        </p:nvSpPr>
        <p:spPr/>
        <p:txBody>
          <a:bodyPr/>
          <a:lstStyle/>
          <a:p>
            <a:fld id="{C7BEC51D-1F2C-8040-A0F4-4EB48669426C}" type="slidenum">
              <a:rPr lang="en-US" smtClean="0"/>
              <a:t>43</a:t>
            </a:fld>
            <a:endParaRPr lang="en-US"/>
          </a:p>
        </p:txBody>
      </p:sp>
    </p:spTree>
    <p:extLst>
      <p:ext uri="{BB962C8B-B14F-4D97-AF65-F5344CB8AC3E}">
        <p14:creationId xmlns:p14="http://schemas.microsoft.com/office/powerpoint/2010/main" val="9152757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my opinion, Alibaba’s IPP platform provides an effective tool for brand owners to protect and enforce their IP right online. However, Alibaba’s rules are constantly evolving, brand owners or their agents should keep track of the updated rules.  </a:t>
            </a:r>
            <a:endParaRPr lang="en-CA" dirty="0"/>
          </a:p>
        </p:txBody>
      </p:sp>
      <p:sp>
        <p:nvSpPr>
          <p:cNvPr id="4" name="Slide Number Placeholder 3"/>
          <p:cNvSpPr>
            <a:spLocks noGrp="1"/>
          </p:cNvSpPr>
          <p:nvPr>
            <p:ph type="sldNum" sz="quarter" idx="10"/>
          </p:nvPr>
        </p:nvSpPr>
        <p:spPr/>
        <p:txBody>
          <a:bodyPr/>
          <a:lstStyle/>
          <a:p>
            <a:fld id="{C7BEC51D-1F2C-8040-A0F4-4EB48669426C}" type="slidenum">
              <a:rPr lang="en-US" smtClean="0"/>
              <a:t>44</a:t>
            </a:fld>
            <a:endParaRPr lang="en-US"/>
          </a:p>
        </p:txBody>
      </p:sp>
    </p:spTree>
    <p:extLst>
      <p:ext uri="{BB962C8B-B14F-4D97-AF65-F5344CB8AC3E}">
        <p14:creationId xmlns:p14="http://schemas.microsoft.com/office/powerpoint/2010/main" val="8390936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having me here today</a:t>
            </a:r>
            <a:r>
              <a:rPr lang="en-US" baseline="0" dirty="0"/>
              <a:t> </a:t>
            </a:r>
            <a:r>
              <a:rPr lang="en-US" dirty="0"/>
              <a:t>to</a:t>
            </a:r>
            <a:r>
              <a:rPr lang="en-US" baseline="0" dirty="0"/>
              <a:t> share with you my knowledge on the online IP protection and enforcement in China. This presentation consists of a many practical tips that I hope would be useful in you practice. </a:t>
            </a:r>
            <a:endParaRPr lang="en-US" dirty="0"/>
          </a:p>
        </p:txBody>
      </p:sp>
      <p:sp>
        <p:nvSpPr>
          <p:cNvPr id="4" name="Slide Number Placeholder 3"/>
          <p:cNvSpPr>
            <a:spLocks noGrp="1"/>
          </p:cNvSpPr>
          <p:nvPr>
            <p:ph type="sldNum" sz="quarter" idx="10"/>
          </p:nvPr>
        </p:nvSpPr>
        <p:spPr/>
        <p:txBody>
          <a:bodyPr/>
          <a:lstStyle/>
          <a:p>
            <a:fld id="{C7BEC51D-1F2C-8040-A0F4-4EB48669426C}" type="slidenum">
              <a:rPr lang="en-US" smtClean="0"/>
              <a:t>45</a:t>
            </a:fld>
            <a:endParaRPr lang="en-US"/>
          </a:p>
        </p:txBody>
      </p:sp>
    </p:spTree>
    <p:extLst>
      <p:ext uri="{BB962C8B-B14F-4D97-AF65-F5344CB8AC3E}">
        <p14:creationId xmlns:p14="http://schemas.microsoft.com/office/powerpoint/2010/main" val="2129949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Last</a:t>
            </a:r>
            <a:r>
              <a:rPr lang="en-US" sz="1200" b="0" i="0" kern="1200" baseline="0" dirty="0">
                <a:solidFill>
                  <a:schemeClr val="tx1"/>
                </a:solidFill>
                <a:effectLst/>
                <a:latin typeface="+mn-lt"/>
                <a:ea typeface="+mn-ea"/>
                <a:cs typeface="+mn-cs"/>
              </a:rPr>
              <a:t> year, the Chinese based company </a:t>
            </a:r>
            <a:r>
              <a:rPr lang="en-US" sz="1200" b="0" i="0" kern="1200" dirty="0">
                <a:solidFill>
                  <a:schemeClr val="tx1"/>
                </a:solidFill>
                <a:effectLst/>
                <a:latin typeface="+mn-lt"/>
                <a:ea typeface="+mn-ea"/>
                <a:cs typeface="+mn-cs"/>
              </a:rPr>
              <a:t>Alibaba</a:t>
            </a:r>
            <a:r>
              <a:rPr lang="en-US" sz="1200" b="0" i="0" kern="1200" baseline="0" dirty="0">
                <a:solidFill>
                  <a:schemeClr val="tx1"/>
                </a:solidFill>
                <a:effectLst/>
                <a:latin typeface="+mn-lt"/>
                <a:ea typeface="+mn-ea"/>
                <a:cs typeface="+mn-cs"/>
              </a:rPr>
              <a:t> Group, has topped Amazon and became the biggest E-commerce company worldwide. Alibaba provides several online marketplaces to meet the needs of Chinese and international consumers.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For example,</a:t>
            </a:r>
            <a:r>
              <a:rPr lang="en-US" sz="1200" b="0" i="0" kern="1200" baseline="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pPr marL="228600" indent="-228600">
              <a:buAutoNum type="arabicPeriod"/>
            </a:pPr>
            <a:endParaRPr lang="en-US" sz="1200" b="0"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kern="1200" dirty="0" err="1">
                <a:solidFill>
                  <a:schemeClr val="tx1"/>
                </a:solidFill>
                <a:effectLst/>
                <a:latin typeface="+mn-lt"/>
                <a:ea typeface="+mn-ea"/>
                <a:cs typeface="+mn-cs"/>
              </a:rPr>
              <a:t>Taobao</a:t>
            </a:r>
            <a:r>
              <a:rPr lang="en-US" sz="1200" b="0" i="0" kern="1200" dirty="0">
                <a:solidFill>
                  <a:schemeClr val="tx1"/>
                </a:solidFill>
                <a:effectLst/>
                <a:latin typeface="+mn-lt"/>
                <a:ea typeface="+mn-ea"/>
                <a:cs typeface="+mn-cs"/>
              </a:rPr>
              <a:t>: is designed for C2C AND B2C transactions.</a:t>
            </a:r>
            <a:r>
              <a:rPr lang="en-US" sz="1200" b="0" i="0" kern="1200" baseline="0" dirty="0">
                <a:solidFill>
                  <a:schemeClr val="tx1"/>
                </a:solidFill>
                <a:effectLst/>
                <a:latin typeface="+mn-lt"/>
                <a:ea typeface="+mn-ea"/>
                <a:cs typeface="+mn-cs"/>
              </a:rPr>
              <a:t> It </a:t>
            </a:r>
            <a:r>
              <a:rPr lang="en-US" dirty="0"/>
              <a:t>is China’s largest mobile commerce destination and the third-most popular website in China. </a:t>
            </a:r>
            <a:r>
              <a:rPr lang="en-US" sz="1200" b="0" i="0" kern="1200" dirty="0">
                <a:solidFill>
                  <a:schemeClr val="tx1"/>
                </a:solidFill>
                <a:effectLst/>
                <a:latin typeface="+mn-lt"/>
                <a:ea typeface="+mn-ea"/>
                <a:cs typeface="+mn-cs"/>
              </a:rPr>
              <a:t>It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and targets</a:t>
            </a:r>
            <a:r>
              <a:rPr lang="en-US" sz="1200" b="0" i="0" kern="1200" baseline="0" dirty="0">
                <a:solidFill>
                  <a:schemeClr val="tx1"/>
                </a:solidFill>
                <a:effectLst/>
                <a:latin typeface="+mn-lt"/>
                <a:ea typeface="+mn-ea"/>
                <a:cs typeface="+mn-cs"/>
              </a:rPr>
              <a:t> Chinese domestic customers.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0" i="0" kern="1200" baseline="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kern="1200" dirty="0">
                <a:solidFill>
                  <a:schemeClr val="tx1"/>
                </a:solidFill>
                <a:effectLst/>
                <a:latin typeface="+mn-lt"/>
                <a:ea typeface="+mn-ea"/>
                <a:cs typeface="+mn-cs"/>
              </a:rPr>
              <a:t> TMALL:</a:t>
            </a:r>
            <a:r>
              <a:rPr lang="en-US" sz="1200" b="0" i="0" kern="1200" baseline="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Tmall.com</a:t>
            </a:r>
            <a:r>
              <a:rPr lang="en-US" sz="1200" b="0" i="0" kern="1200" dirty="0">
                <a:solidFill>
                  <a:schemeClr val="tx1"/>
                </a:solidFill>
                <a:effectLst/>
                <a:latin typeface="+mn-lt"/>
                <a:ea typeface="+mn-ea"/>
                <a:cs typeface="+mn-cs"/>
              </a:rPr>
              <a:t> is China’s </a:t>
            </a:r>
            <a:r>
              <a:rPr lang="en-US" sz="1200" b="1" i="0" kern="1200" dirty="0">
                <a:solidFill>
                  <a:schemeClr val="tx1"/>
                </a:solidFill>
                <a:effectLst/>
                <a:latin typeface="+mn-lt"/>
                <a:ea typeface="+mn-ea"/>
                <a:cs typeface="+mn-cs"/>
              </a:rPr>
              <a:t>largest</a:t>
            </a:r>
            <a:r>
              <a:rPr lang="en-US" sz="1200" b="0" i="0" kern="1200" dirty="0">
                <a:solidFill>
                  <a:schemeClr val="tx1"/>
                </a:solidFill>
                <a:effectLst/>
                <a:latin typeface="+mn-lt"/>
                <a:ea typeface="+mn-ea"/>
                <a:cs typeface="+mn-cs"/>
              </a:rPr>
              <a:t> third-party B2C retail platform for domestic brands owners selling branded products to Chinese consumers.</a:t>
            </a:r>
            <a:r>
              <a:rPr lang="en-US" sz="1200" b="0" i="0" kern="1200" baseline="0" dirty="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b="0" dirty="0" err="1">
                <a:solidFill>
                  <a:srgbClr val="FF0000"/>
                </a:solidFill>
              </a:rPr>
              <a:t>Tmall</a:t>
            </a:r>
            <a:r>
              <a:rPr lang="en-CA" b="0" dirty="0">
                <a:solidFill>
                  <a:srgbClr val="FF0000"/>
                </a:solidFill>
              </a:rPr>
              <a:t> Global</a:t>
            </a:r>
            <a:r>
              <a:rPr lang="en-CA" b="0" baseline="0" dirty="0">
                <a:solidFill>
                  <a:srgbClr val="FF0000"/>
                </a:solidFill>
              </a:rPr>
              <a:t> </a:t>
            </a:r>
            <a:r>
              <a:rPr lang="en-US" altLang="zh-CN" b="0" baseline="0" dirty="0">
                <a:solidFill>
                  <a:srgbClr val="FF0000"/>
                </a:solidFill>
              </a:rPr>
              <a:t>is</a:t>
            </a:r>
            <a:r>
              <a:rPr lang="en-CA" b="0" dirty="0">
                <a:solidFill>
                  <a:srgbClr val="FF0000"/>
                </a:solidFill>
              </a:rPr>
              <a:t> an extension of </a:t>
            </a:r>
            <a:r>
              <a:rPr lang="en-CA" b="0" dirty="0" err="1">
                <a:solidFill>
                  <a:srgbClr val="FF0000"/>
                </a:solidFill>
              </a:rPr>
              <a:t>Tmall</a:t>
            </a:r>
            <a:r>
              <a:rPr lang="en-CA" b="0" baseline="0" dirty="0">
                <a:solidFill>
                  <a:srgbClr val="FF0000"/>
                </a:solidFill>
              </a:rPr>
              <a:t> which allows </a:t>
            </a:r>
            <a:r>
              <a:rPr lang="en-CA" sz="1200" b="0" i="0" kern="1200" dirty="0">
                <a:solidFill>
                  <a:schemeClr val="tx1"/>
                </a:solidFill>
                <a:effectLst/>
                <a:latin typeface="+mn-lt"/>
                <a:ea typeface="+mn-ea"/>
                <a:cs typeface="+mn-cs"/>
              </a:rPr>
              <a:t>overseas brands to reach Chinese consumers</a:t>
            </a:r>
            <a:r>
              <a:rPr lang="en-CA" sz="1200" b="0" i="0" kern="1200" baseline="0" dirty="0">
                <a:solidFill>
                  <a:schemeClr val="tx1"/>
                </a:solidFill>
                <a:effectLst/>
                <a:latin typeface="+mn-lt"/>
                <a:ea typeface="+mn-ea"/>
                <a:cs typeface="+mn-cs"/>
              </a:rPr>
              <a:t> without have a physical presence in China. </a:t>
            </a:r>
          </a:p>
          <a:p>
            <a:endParaRPr lang="en-US" sz="1200" b="0" i="0" kern="1200" baseline="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4. </a:t>
            </a:r>
            <a:r>
              <a:rPr lang="en-US" sz="1200" b="0" i="0" kern="1200" baseline="0" dirty="0" err="1">
                <a:solidFill>
                  <a:schemeClr val="tx1"/>
                </a:solidFill>
                <a:effectLst/>
                <a:latin typeface="+mn-lt"/>
                <a:ea typeface="+mn-ea"/>
                <a:cs typeface="+mn-cs"/>
              </a:rPr>
              <a:t>XianYu</a:t>
            </a:r>
            <a:r>
              <a:rPr lang="en-US" sz="1200" b="0" i="0" kern="1200" baseline="0" dirty="0">
                <a:solidFill>
                  <a:schemeClr val="tx1"/>
                </a:solidFill>
                <a:effectLst/>
                <a:latin typeface="+mn-lt"/>
                <a:ea typeface="+mn-ea"/>
                <a:cs typeface="+mn-cs"/>
              </a:rPr>
              <a:t>: is a digital flea market launched for sales of second-hand products.. It has been reported that infringing sellers started to migrate from </a:t>
            </a:r>
            <a:r>
              <a:rPr lang="en-US" sz="1200" b="0" i="0" kern="1200" baseline="0" dirty="0" err="1">
                <a:solidFill>
                  <a:schemeClr val="tx1"/>
                </a:solidFill>
                <a:effectLst/>
                <a:latin typeface="+mn-lt"/>
                <a:ea typeface="+mn-ea"/>
                <a:cs typeface="+mn-cs"/>
              </a:rPr>
              <a:t>Taobao</a:t>
            </a:r>
            <a:r>
              <a:rPr lang="en-US" sz="1200" b="0" i="0" kern="1200" baseline="0" dirty="0">
                <a:solidFill>
                  <a:schemeClr val="tx1"/>
                </a:solidFill>
                <a:effectLst/>
                <a:latin typeface="+mn-lt"/>
                <a:ea typeface="+mn-ea"/>
                <a:cs typeface="+mn-cs"/>
              </a:rPr>
              <a:t> or </a:t>
            </a:r>
            <a:r>
              <a:rPr lang="en-US" sz="1200" b="0" i="0" kern="1200" baseline="0" dirty="0" err="1">
                <a:solidFill>
                  <a:schemeClr val="tx1"/>
                </a:solidFill>
                <a:effectLst/>
                <a:latin typeface="+mn-lt"/>
                <a:ea typeface="+mn-ea"/>
                <a:cs typeface="+mn-cs"/>
              </a:rPr>
              <a:t>Tmall</a:t>
            </a:r>
            <a:r>
              <a:rPr lang="en-US" sz="1200" b="0" i="0" kern="1200" baseline="0" dirty="0">
                <a:solidFill>
                  <a:schemeClr val="tx1"/>
                </a:solidFill>
                <a:effectLst/>
                <a:latin typeface="+mn-lt"/>
                <a:ea typeface="+mn-ea"/>
                <a:cs typeface="+mn-cs"/>
              </a:rPr>
              <a:t> to Xian Yu. In other words, this is a platform that you don</a:t>
            </a:r>
            <a:r>
              <a:rPr lang="mr-IN" sz="1200" b="0" i="0" kern="1200" baseline="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t want to ignore when it comes to infringing products searches. </a:t>
            </a:r>
          </a:p>
          <a:p>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5., </a:t>
            </a:r>
            <a:r>
              <a:rPr lang="en-US" sz="1200" b="0" i="0" kern="1200" dirty="0" err="1">
                <a:solidFill>
                  <a:schemeClr val="tx1"/>
                </a:solidFill>
                <a:effectLst/>
                <a:latin typeface="+mn-lt"/>
                <a:ea typeface="+mn-ea"/>
                <a:cs typeface="+mn-cs"/>
              </a:rPr>
              <a:t>AliExpress.com</a:t>
            </a:r>
            <a:r>
              <a:rPr lang="en-US" sz="1200" b="0" i="0" kern="1200" dirty="0">
                <a:solidFill>
                  <a:schemeClr val="tx1"/>
                </a:solidFill>
                <a:effectLst/>
                <a:latin typeface="+mn-lt"/>
                <a:ea typeface="+mn-ea"/>
                <a:cs typeface="+mn-cs"/>
              </a:rPr>
              <a:t> is a C2C andB2C platform</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aimed primarily at international buyers. </a:t>
            </a:r>
            <a:r>
              <a:rPr lang="en-US" sz="1200" b="0" i="0" kern="1200" dirty="0" err="1">
                <a:solidFill>
                  <a:schemeClr val="tx1"/>
                </a:solidFill>
                <a:effectLst/>
                <a:latin typeface="+mn-lt"/>
                <a:ea typeface="+mn-ea"/>
                <a:cs typeface="+mn-cs"/>
              </a:rPr>
              <a:t>AliExpres</a:t>
            </a:r>
            <a:r>
              <a:rPr lang="en-US" sz="1200" b="0" i="0" kern="1200" baseline="0" dirty="0">
                <a:solidFill>
                  <a:schemeClr val="tx1"/>
                </a:solidFill>
                <a:effectLst/>
                <a:latin typeface="+mn-lt"/>
                <a:ea typeface="+mn-ea"/>
                <a:cs typeface="+mn-cs"/>
              </a:rPr>
              <a:t> is </a:t>
            </a:r>
            <a:r>
              <a:rPr lang="en-US" sz="1200" b="0" i="0" kern="1200" dirty="0">
                <a:solidFill>
                  <a:schemeClr val="tx1"/>
                </a:solidFill>
                <a:effectLst/>
                <a:latin typeface="+mn-lt"/>
                <a:ea typeface="+mn-ea"/>
                <a:cs typeface="+mn-cs"/>
              </a:rPr>
              <a:t>the most visited e-commerce website in Russia.</a:t>
            </a:r>
            <a:r>
              <a:rPr lang="en-US" sz="1200" b="0" i="0" u="none" strike="noStrike" kern="1200" baseline="30000" dirty="0">
                <a:solidFill>
                  <a:schemeClr val="tx1"/>
                </a:solidFill>
                <a:effectLst/>
                <a:latin typeface="+mn-lt"/>
                <a:ea typeface="+mn-ea"/>
                <a:cs typeface="+mn-cs"/>
                <a:hlinkClick r:id="rId3"/>
              </a:rPr>
              <a:t>[120]</a:t>
            </a:r>
            <a:r>
              <a:rPr lang="en-US" sz="1200" b="0" i="0" kern="1200" dirty="0">
                <a:solidFill>
                  <a:schemeClr val="tx1"/>
                </a:solidFill>
                <a:effectLst/>
                <a:latin typeface="+mn-lt"/>
                <a:ea typeface="+mn-ea"/>
                <a:cs typeface="+mn-cs"/>
              </a:rPr>
              <a:t> </a:t>
            </a:r>
          </a:p>
          <a:p>
            <a:endParaRPr lang="en-US" dirty="0"/>
          </a:p>
          <a:p>
            <a:r>
              <a:rPr lang="en-US" dirty="0"/>
              <a:t>6. 1688.com is a B2B wholesale</a:t>
            </a:r>
            <a:r>
              <a:rPr lang="en-US" baseline="0" dirty="0"/>
              <a:t> site and it is mostly</a:t>
            </a:r>
            <a:r>
              <a:rPr lang="en-US" dirty="0"/>
              <a:t> designed for domestic purchasers in</a:t>
            </a:r>
            <a:r>
              <a:rPr lang="en-US" baseline="0" dirty="0"/>
              <a:t> China</a:t>
            </a:r>
            <a:r>
              <a:rPr lang="en-US" dirty="0"/>
              <a:t>.</a:t>
            </a:r>
          </a:p>
          <a:p>
            <a:endParaRPr lang="en-US" dirty="0"/>
          </a:p>
          <a:p>
            <a:r>
              <a:rPr lang="en-US" dirty="0"/>
              <a:t>7. </a:t>
            </a:r>
            <a:r>
              <a:rPr lang="en-US" dirty="0" err="1"/>
              <a:t>Alibaba.com</a:t>
            </a:r>
            <a:r>
              <a:rPr lang="en-US" baseline="0" dirty="0"/>
              <a:t> is the </a:t>
            </a:r>
            <a:r>
              <a:rPr lang="en-US" b="1" baseline="0" dirty="0"/>
              <a:t>world’s</a:t>
            </a:r>
            <a:r>
              <a:rPr lang="en-US" baseline="0" dirty="0"/>
              <a:t> largest online B2B trading platform focusing on export from China. </a:t>
            </a:r>
            <a:r>
              <a:rPr lang="en-US" dirty="0"/>
              <a:t>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hlinkClick r:id="rId4"/>
              </a:rPr>
              <a:t>8. </a:t>
            </a:r>
            <a:r>
              <a:rPr lang="en-US" sz="1200" b="0" i="0" u="none" strike="noStrike" kern="1200" dirty="0" err="1">
                <a:solidFill>
                  <a:schemeClr val="tx1"/>
                </a:solidFill>
                <a:effectLst/>
                <a:latin typeface="+mn-lt"/>
                <a:ea typeface="+mn-ea"/>
                <a:cs typeface="+mn-cs"/>
                <a:hlinkClick r:id="rId4"/>
              </a:rPr>
              <a:t>JD</a:t>
            </a:r>
            <a:r>
              <a:rPr lang="en-US" sz="1200" b="0" i="0" u="none" strike="noStrike" kern="1200" dirty="0" err="1">
                <a:solidFill>
                  <a:schemeClr val="tx1"/>
                </a:solidFill>
                <a:effectLst/>
                <a:latin typeface="+mn-lt"/>
                <a:ea typeface="+mn-ea"/>
                <a:cs typeface="+mn-cs"/>
              </a:rPr>
              <a:t>.com</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operates</a:t>
            </a:r>
            <a:r>
              <a:rPr lang="en-US" sz="1200" b="1" i="0" kern="1200" baseline="0" dirty="0">
                <a:solidFill>
                  <a:schemeClr val="tx1"/>
                </a:solidFill>
                <a:effectLst/>
                <a:latin typeface="+mn-lt"/>
                <a:ea typeface="+mn-ea"/>
                <a:cs typeface="+mn-cs"/>
              </a:rPr>
              <a:t> an </a:t>
            </a:r>
            <a:r>
              <a:rPr lang="en-US" sz="1200" b="1" i="0" kern="1200" dirty="0">
                <a:solidFill>
                  <a:schemeClr val="tx1"/>
                </a:solidFill>
                <a:effectLst/>
                <a:latin typeface="+mn-lt"/>
                <a:ea typeface="+mn-ea"/>
                <a:cs typeface="+mn-cs"/>
              </a:rPr>
              <a:t>online direct sales market</a:t>
            </a:r>
            <a:r>
              <a:rPr lang="en-US" sz="1200" b="0" i="0" kern="1200" dirty="0">
                <a:solidFill>
                  <a:schemeClr val="tx1"/>
                </a:solidFill>
                <a:effectLst/>
                <a:latin typeface="+mn-lt"/>
                <a:ea typeface="+mn-ea"/>
                <a:cs typeface="+mn-cs"/>
              </a:rPr>
              <a:t> in China. For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foreign vendors,</a:t>
            </a:r>
            <a:r>
              <a:rPr lang="en-US" sz="1200" b="0" i="0" kern="1200" baseline="0" dirty="0">
                <a:solidFill>
                  <a:schemeClr val="tx1"/>
                </a:solidFill>
                <a:effectLst/>
                <a:latin typeface="+mn-lt"/>
                <a:ea typeface="+mn-ea"/>
                <a:cs typeface="+mn-cs"/>
              </a:rPr>
              <a:t> the difference between JD.com and TMALL Global is that JD acts like a department store, buys products from foreign vendors, and takes care of the sells and pricing in China.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9. WeChat shop is</a:t>
            </a:r>
            <a:r>
              <a:rPr lang="en-US" sz="1200" b="0" i="0" kern="1200" baseline="0" dirty="0">
                <a:solidFill>
                  <a:schemeClr val="tx1"/>
                </a:solidFill>
                <a:effectLst/>
                <a:latin typeface="+mn-lt"/>
                <a:ea typeface="+mn-ea"/>
                <a:cs typeface="+mn-cs"/>
              </a:rPr>
              <a:t> a mobile website that connects to the menu of the WeChat Official account. Many of you may know by now, </a:t>
            </a:r>
            <a:r>
              <a:rPr lang="en-US" sz="1200" b="0" i="0" kern="1200" baseline="0" dirty="0" err="1">
                <a:solidFill>
                  <a:schemeClr val="tx1"/>
                </a:solidFill>
                <a:effectLst/>
                <a:latin typeface="+mn-lt"/>
                <a:ea typeface="+mn-ea"/>
                <a:cs typeface="+mn-cs"/>
              </a:rPr>
              <a:t>Wechat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provided</a:t>
            </a:r>
            <a:r>
              <a:rPr lang="en-US" sz="1200" b="0" i="0" kern="1200" baseline="0" dirty="0">
                <a:solidFill>
                  <a:schemeClr val="tx1"/>
                </a:solidFill>
                <a:effectLst/>
                <a:latin typeface="+mn-lt"/>
                <a:ea typeface="+mn-ea"/>
                <a:cs typeface="+mn-cs"/>
              </a:rPr>
              <a:t> by a Chinese internet service company </a:t>
            </a:r>
            <a:r>
              <a:rPr lang="en-US" sz="1200" b="0" i="0" kern="1200" baseline="0" dirty="0" err="1">
                <a:solidFill>
                  <a:schemeClr val="tx1"/>
                </a:solidFill>
                <a:effectLst/>
                <a:latin typeface="+mn-lt"/>
                <a:ea typeface="+mn-ea"/>
                <a:cs typeface="+mn-cs"/>
              </a:rPr>
              <a:t>Tencent</a:t>
            </a:r>
            <a:r>
              <a:rPr lang="en-US" sz="1200" b="0" i="0" kern="1200" baseline="0" dirty="0">
                <a:solidFill>
                  <a:schemeClr val="tx1"/>
                </a:solidFill>
                <a:effectLst/>
                <a:latin typeface="+mn-lt"/>
                <a:ea typeface="+mn-ea"/>
                <a:cs typeface="+mn-cs"/>
              </a:rPr>
              <a:t>, has become </a:t>
            </a:r>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most popular social media</a:t>
            </a:r>
            <a:r>
              <a:rPr lang="en-US" sz="1200" b="0" i="0" kern="1200" dirty="0">
                <a:solidFill>
                  <a:schemeClr val="tx1"/>
                </a:solidFill>
                <a:effectLst/>
                <a:latin typeface="+mn-lt"/>
                <a:ea typeface="+mn-ea"/>
                <a:cs typeface="+mn-cs"/>
              </a:rPr>
              <a:t> platform in China with over </a:t>
            </a:r>
            <a:r>
              <a:rPr lang="en-US" sz="1200" b="1" i="0" kern="1200" dirty="0">
                <a:solidFill>
                  <a:schemeClr val="tx1"/>
                </a:solidFill>
                <a:effectLst/>
                <a:latin typeface="+mn-lt"/>
                <a:ea typeface="+mn-ea"/>
                <a:cs typeface="+mn-cs"/>
              </a:rPr>
              <a:t>900 million active users.</a:t>
            </a:r>
            <a:r>
              <a:rPr lang="en-US" sz="1200" b="1" i="0" kern="1200" baseline="0" dirty="0">
                <a:solidFill>
                  <a:schemeClr val="tx1"/>
                </a:solidFill>
                <a:effectLst/>
                <a:latin typeface="+mn-lt"/>
                <a:ea typeface="+mn-ea"/>
                <a:cs typeface="+mn-cs"/>
              </a:rPr>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While today’s focus is mainly on Alibaba’s IP protection policy, it is important to note that JD.com and </a:t>
            </a:r>
            <a:r>
              <a:rPr lang="en-US" sz="1200" b="0" i="0" kern="1200" baseline="0" dirty="0" err="1">
                <a:solidFill>
                  <a:schemeClr val="tx1"/>
                </a:solidFill>
                <a:effectLst/>
                <a:latin typeface="+mn-lt"/>
                <a:ea typeface="+mn-ea"/>
                <a:cs typeface="+mn-cs"/>
              </a:rPr>
              <a:t>Wechat</a:t>
            </a:r>
            <a:r>
              <a:rPr lang="en-US" sz="1200" b="0" i="0" kern="1200" baseline="0" dirty="0">
                <a:solidFill>
                  <a:schemeClr val="tx1"/>
                </a:solidFill>
                <a:effectLst/>
                <a:latin typeface="+mn-lt"/>
                <a:ea typeface="+mn-ea"/>
                <a:cs typeface="+mn-cs"/>
              </a:rPr>
              <a:t> shop have their own counterfeit policy to protect brand owners. </a:t>
            </a:r>
          </a:p>
          <a:p>
            <a:endParaRPr lang="en-US" dirty="0"/>
          </a:p>
        </p:txBody>
      </p:sp>
      <p:sp>
        <p:nvSpPr>
          <p:cNvPr id="4" name="Slide Number Placeholder 3"/>
          <p:cNvSpPr>
            <a:spLocks noGrp="1"/>
          </p:cNvSpPr>
          <p:nvPr>
            <p:ph type="sldNum" sz="quarter" idx="10"/>
          </p:nvPr>
        </p:nvSpPr>
        <p:spPr/>
        <p:txBody>
          <a:bodyPr/>
          <a:lstStyle/>
          <a:p>
            <a:fld id="{C7BEC51D-1F2C-8040-A0F4-4EB48669426C}" type="slidenum">
              <a:rPr lang="en-US" smtClean="0"/>
              <a:t>5</a:t>
            </a:fld>
            <a:endParaRPr lang="en-US"/>
          </a:p>
        </p:txBody>
      </p:sp>
    </p:spTree>
    <p:extLst>
      <p:ext uri="{BB962C8B-B14F-4D97-AF65-F5344CB8AC3E}">
        <p14:creationId xmlns:p14="http://schemas.microsoft.com/office/powerpoint/2010/main" val="528742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C7BEC51D-1F2C-8040-A0F4-4EB48669426C}" type="slidenum">
              <a:rPr lang="en-US" smtClean="0"/>
              <a:t>6</a:t>
            </a:fld>
            <a:endParaRPr lang="en-US"/>
          </a:p>
        </p:txBody>
      </p:sp>
    </p:spTree>
    <p:extLst>
      <p:ext uri="{BB962C8B-B14F-4D97-AF65-F5344CB8AC3E}">
        <p14:creationId xmlns:p14="http://schemas.microsoft.com/office/powerpoint/2010/main" val="928899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let’s look at how to conduct infringement searches online Alibaba platforms.</a:t>
            </a:r>
            <a:r>
              <a:rPr lang="en-US" baseline="0" dirty="0" smtClean="0"/>
              <a:t> </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an example</a:t>
            </a:r>
            <a:r>
              <a:rPr lang="en-US" baseline="0" dirty="0" smtClean="0"/>
              <a:t> on </a:t>
            </a:r>
            <a:r>
              <a:rPr lang="en-US" baseline="0" dirty="0" err="1" smtClean="0"/>
              <a:t>Alibaba.com</a:t>
            </a:r>
            <a:r>
              <a:rPr lang="en-US" baseline="0" dirty="0" smtClean="0"/>
              <a:t>. </a:t>
            </a:r>
            <a:r>
              <a:rPr lang="en-US" dirty="0" smtClean="0"/>
              <a:t>Infringement</a:t>
            </a:r>
            <a:r>
              <a:rPr lang="en-US" baseline="0" dirty="0" smtClean="0"/>
              <a:t> </a:t>
            </a:r>
            <a:r>
              <a:rPr lang="en-US" baseline="0" dirty="0"/>
              <a:t>searches on </a:t>
            </a:r>
            <a:r>
              <a:rPr lang="en-US" baseline="0" dirty="0" err="1" smtClean="0"/>
              <a:t>Alibaba.com</a:t>
            </a:r>
            <a:r>
              <a:rPr lang="en-US" baseline="0" dirty="0" smtClean="0"/>
              <a:t> </a:t>
            </a:r>
            <a:r>
              <a:rPr lang="en-US" baseline="0" dirty="0"/>
              <a:t>may be relatively easy for you since the operating language is English and searches can be conducted with English keywords.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this example that I give you, the real product is </a:t>
            </a:r>
            <a:r>
              <a:rPr lang="en-US" baseline="0" dirty="0" err="1" smtClean="0"/>
              <a:t>Issey</a:t>
            </a:r>
            <a:r>
              <a:rPr lang="en-US" baseline="0" dirty="0" smtClean="0"/>
              <a:t> </a:t>
            </a:r>
            <a:r>
              <a:rPr lang="en-US" baseline="0" dirty="0"/>
              <a:t>Miyake handbag called BAO BAO</a:t>
            </a:r>
            <a:r>
              <a:rPr lang="en-US" baseline="0" dirty="0" smtClean="0"/>
              <a:t>., the product being sold is a knock-off. However, none of the key words of the genuine bag is mentioned in the product name/description here. As you can see, some infringers are very wary and alerted and are smart enough to avoid using key words and trademark disputes.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Brand owners and their agents may need to think of a creative way to conduct infringement searches, for example, adding descriptive words in the search. </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a:t>
            </a:r>
            <a:r>
              <a:rPr lang="en-US" dirty="0" err="1" smtClean="0"/>
              <a:t>Alibaba.com’s</a:t>
            </a:r>
            <a:r>
              <a:rPr lang="en-US" dirty="0" smtClean="0"/>
              <a:t> </a:t>
            </a:r>
            <a:r>
              <a:rPr lang="en-US" dirty="0" err="1" smtClean="0"/>
              <a:t>webiste</a:t>
            </a:r>
            <a:r>
              <a:rPr lang="en-US" dirty="0" smtClean="0"/>
              <a:t>, seller’s company information</a:t>
            </a:r>
            <a:r>
              <a:rPr lang="en-US" baseline="0" dirty="0" smtClean="0"/>
              <a:t> is available in English. Bur in order to further pin down who is the seller, some Chinese language skills are required. </a:t>
            </a:r>
            <a:endParaRPr lang="en-US" dirty="0"/>
          </a:p>
        </p:txBody>
      </p:sp>
      <p:sp>
        <p:nvSpPr>
          <p:cNvPr id="4" name="Slide Number Placeholder 3"/>
          <p:cNvSpPr>
            <a:spLocks noGrp="1"/>
          </p:cNvSpPr>
          <p:nvPr>
            <p:ph type="sldNum" sz="quarter" idx="10"/>
          </p:nvPr>
        </p:nvSpPr>
        <p:spPr/>
        <p:txBody>
          <a:bodyPr/>
          <a:lstStyle/>
          <a:p>
            <a:fld id="{C7BEC51D-1F2C-8040-A0F4-4EB48669426C}" type="slidenum">
              <a:rPr lang="en-US" smtClean="0"/>
              <a:t>7</a:t>
            </a:fld>
            <a:endParaRPr lang="en-US"/>
          </a:p>
        </p:txBody>
      </p:sp>
    </p:spTree>
    <p:extLst>
      <p:ext uri="{BB962C8B-B14F-4D97-AF65-F5344CB8AC3E}">
        <p14:creationId xmlns:p14="http://schemas.microsoft.com/office/powerpoint/2010/main" val="1426684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err="1" smtClean="0"/>
              <a:t>Infringment</a:t>
            </a:r>
            <a:r>
              <a:rPr lang="en-US" baseline="0" dirty="0" smtClean="0"/>
              <a:t> searches </a:t>
            </a:r>
            <a:r>
              <a:rPr lang="en-US" baseline="0" dirty="0"/>
              <a:t>on </a:t>
            </a:r>
            <a:r>
              <a:rPr lang="en-US" baseline="0" dirty="0" err="1"/>
              <a:t>Taobao</a:t>
            </a:r>
            <a:r>
              <a:rPr lang="en-US" baseline="0" dirty="0"/>
              <a:t> or TMALL or TMALL </a:t>
            </a:r>
            <a:r>
              <a:rPr lang="en-US" baseline="0" dirty="0" smtClean="0"/>
              <a:t>may be more difficult for those of you who don</a:t>
            </a:r>
            <a:r>
              <a:rPr lang="mr-IN" baseline="0" dirty="0" smtClean="0"/>
              <a:t>’</a:t>
            </a:r>
            <a:r>
              <a:rPr lang="en-US" baseline="0" dirty="0" smtClean="0"/>
              <a:t>t speak Chinese.</a:t>
            </a:r>
          </a:p>
          <a:p>
            <a:endParaRPr lang="en-US" baseline="0" dirty="0" smtClean="0"/>
          </a:p>
          <a:p>
            <a:r>
              <a:rPr lang="en-US" baseline="0" dirty="0" smtClean="0"/>
              <a:t>As you can see, </a:t>
            </a:r>
            <a:r>
              <a:rPr lang="en-US" baseline="0" dirty="0"/>
              <a:t>products </a:t>
            </a:r>
            <a:r>
              <a:rPr lang="en-US" baseline="0" dirty="0" smtClean="0"/>
              <a:t>names often </a:t>
            </a:r>
            <a:r>
              <a:rPr lang="en-US" baseline="0" dirty="0"/>
              <a:t>appears in </a:t>
            </a:r>
            <a:r>
              <a:rPr lang="en-US" baseline="0" dirty="0" smtClean="0"/>
              <a:t>the combination </a:t>
            </a:r>
            <a:r>
              <a:rPr lang="en-US" baseline="0" dirty="0"/>
              <a:t>of a brief English name and a Chinese description. Therefore, add the Chinese character name of the products will large increase the accuracy of the search. </a:t>
            </a:r>
            <a:r>
              <a:rPr lang="en-US" baseline="0" dirty="0" smtClean="0"/>
              <a:t>You may even use Google for help. </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C7BEC51D-1F2C-8040-A0F4-4EB48669426C}" type="slidenum">
              <a:rPr lang="en-US" smtClean="0"/>
              <a:t>8</a:t>
            </a:fld>
            <a:endParaRPr lang="en-US"/>
          </a:p>
        </p:txBody>
      </p:sp>
    </p:spTree>
    <p:extLst>
      <p:ext uri="{BB962C8B-B14F-4D97-AF65-F5344CB8AC3E}">
        <p14:creationId xmlns:p14="http://schemas.microsoft.com/office/powerpoint/2010/main" val="349511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Once you</a:t>
            </a:r>
            <a:r>
              <a:rPr lang="en-US" baseline="0" dirty="0"/>
              <a:t> determine the infringing products and</a:t>
            </a:r>
            <a:r>
              <a:rPr lang="en-US" dirty="0"/>
              <a:t> where to locate the company name</a:t>
            </a:r>
            <a:r>
              <a:rPr lang="en-US" baseline="0" dirty="0"/>
              <a:t>, the question that you may want to ask </a:t>
            </a:r>
            <a:r>
              <a:rPr lang="en-US" dirty="0"/>
              <a:t>Is whether</a:t>
            </a:r>
            <a:r>
              <a:rPr lang="en-US" baseline="0" dirty="0"/>
              <a:t> the seller is </a:t>
            </a:r>
            <a:r>
              <a:rPr lang="en-US" dirty="0"/>
              <a:t>worth further investigating?</a:t>
            </a:r>
          </a:p>
          <a:p>
            <a:endParaRPr lang="en-US" dirty="0"/>
          </a:p>
          <a:p>
            <a:r>
              <a:rPr lang="en-US" dirty="0"/>
              <a:t>Information on companies registered in China is publicly available and can be accessed via the electronic database of each local Administration of Industry and Commerce (AIC)</a:t>
            </a:r>
          </a:p>
          <a:p>
            <a:endParaRPr lang="en-US" dirty="0"/>
          </a:p>
          <a:p>
            <a:r>
              <a:rPr lang="en-US" dirty="0"/>
              <a:t> This search can reveal, amongst other details, if the company is an officially registered company in China, who can legally represent the company and sign contracts on behalf of the company, what the business scope of the company is, who is the legal representative, which according to the</a:t>
            </a:r>
            <a:r>
              <a:rPr lang="en-US" baseline="0" dirty="0"/>
              <a:t> Chinese company law, is an individual, </a:t>
            </a:r>
            <a:r>
              <a:rPr lang="en-US" dirty="0"/>
              <a:t>and where the company is located.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often do</a:t>
            </a:r>
            <a:r>
              <a:rPr lang="en-US" baseline="0" dirty="0"/>
              <a:t> company background search when I see that the seller is likely a manufacturer or a factory that our client may wish to go after. Do note that the official company search website is only available in Chinese. </a:t>
            </a:r>
            <a:r>
              <a:rPr lang="en-US" b="1" baseline="0" dirty="0"/>
              <a:t>It’s like the general director concept in Russian company law.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7BEC51D-1F2C-8040-A0F4-4EB48669426C}" type="slidenum">
              <a:rPr lang="en-US" smtClean="0"/>
              <a:t>9</a:t>
            </a:fld>
            <a:endParaRPr lang="en-US"/>
          </a:p>
        </p:txBody>
      </p:sp>
    </p:spTree>
    <p:extLst>
      <p:ext uri="{BB962C8B-B14F-4D97-AF65-F5344CB8AC3E}">
        <p14:creationId xmlns:p14="http://schemas.microsoft.com/office/powerpoint/2010/main" val="1266692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BB4C7C-4387-A446-9F4C-51A0ABA813CA}" type="datetimeFigureOut">
              <a:rPr lang="en-US" smtClean="0"/>
              <a:t>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EF958-6712-4943-873C-87AA47105F1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706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BB4C7C-4387-A446-9F4C-51A0ABA813CA}" type="datetimeFigureOut">
              <a:rPr lang="en-US" smtClean="0"/>
              <a:t>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EF958-6712-4943-873C-87AA47105F1A}" type="slidenum">
              <a:rPr lang="en-US" smtClean="0"/>
              <a:t>‹#›</a:t>
            </a:fld>
            <a:endParaRPr lang="en-US"/>
          </a:p>
        </p:txBody>
      </p:sp>
    </p:spTree>
    <p:extLst>
      <p:ext uri="{BB962C8B-B14F-4D97-AF65-F5344CB8AC3E}">
        <p14:creationId xmlns:p14="http://schemas.microsoft.com/office/powerpoint/2010/main" val="1871947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BB4C7C-4387-A446-9F4C-51A0ABA813CA}" type="datetimeFigureOut">
              <a:rPr lang="en-US" smtClean="0"/>
              <a:t>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EF958-6712-4943-873C-87AA47105F1A}" type="slidenum">
              <a:rPr lang="en-US" smtClean="0"/>
              <a:t>‹#›</a:t>
            </a:fld>
            <a:endParaRPr lang="en-US"/>
          </a:p>
        </p:txBody>
      </p:sp>
    </p:spTree>
    <p:extLst>
      <p:ext uri="{BB962C8B-B14F-4D97-AF65-F5344CB8AC3E}">
        <p14:creationId xmlns:p14="http://schemas.microsoft.com/office/powerpoint/2010/main" val="1884867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BB4C7C-4387-A446-9F4C-51A0ABA813CA}" type="datetimeFigureOut">
              <a:rPr lang="en-US" smtClean="0"/>
              <a:t>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EF958-6712-4943-873C-87AA47105F1A}" type="slidenum">
              <a:rPr lang="en-US" smtClean="0"/>
              <a:t>‹#›</a:t>
            </a:fld>
            <a:endParaRPr lang="en-US"/>
          </a:p>
        </p:txBody>
      </p:sp>
    </p:spTree>
    <p:extLst>
      <p:ext uri="{BB962C8B-B14F-4D97-AF65-F5344CB8AC3E}">
        <p14:creationId xmlns:p14="http://schemas.microsoft.com/office/powerpoint/2010/main" val="834386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B4C7C-4387-A446-9F4C-51A0ABA813CA}" type="datetimeFigureOut">
              <a:rPr lang="en-US" smtClean="0"/>
              <a:t>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EF958-6712-4943-873C-87AA47105F1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79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BB4C7C-4387-A446-9F4C-51A0ABA813CA}" type="datetimeFigureOut">
              <a:rPr lang="en-US" smtClean="0"/>
              <a:t>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EF958-6712-4943-873C-87AA47105F1A}" type="slidenum">
              <a:rPr lang="en-US" smtClean="0"/>
              <a:t>‹#›</a:t>
            </a:fld>
            <a:endParaRPr lang="en-US"/>
          </a:p>
        </p:txBody>
      </p:sp>
    </p:spTree>
    <p:extLst>
      <p:ext uri="{BB962C8B-B14F-4D97-AF65-F5344CB8AC3E}">
        <p14:creationId xmlns:p14="http://schemas.microsoft.com/office/powerpoint/2010/main" val="2602523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BB4C7C-4387-A446-9F4C-51A0ABA813CA}" type="datetimeFigureOut">
              <a:rPr lang="en-US" smtClean="0"/>
              <a:t>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EF958-6712-4943-873C-87AA47105F1A}" type="slidenum">
              <a:rPr lang="en-US" smtClean="0"/>
              <a:t>‹#›</a:t>
            </a:fld>
            <a:endParaRPr lang="en-US"/>
          </a:p>
        </p:txBody>
      </p:sp>
    </p:spTree>
    <p:extLst>
      <p:ext uri="{BB962C8B-B14F-4D97-AF65-F5344CB8AC3E}">
        <p14:creationId xmlns:p14="http://schemas.microsoft.com/office/powerpoint/2010/main" val="3285970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BB4C7C-4387-A446-9F4C-51A0ABA813CA}" type="datetimeFigureOut">
              <a:rPr lang="en-US" smtClean="0"/>
              <a:t>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EF958-6712-4943-873C-87AA47105F1A}" type="slidenum">
              <a:rPr lang="en-US" smtClean="0"/>
              <a:t>‹#›</a:t>
            </a:fld>
            <a:endParaRPr lang="en-US"/>
          </a:p>
        </p:txBody>
      </p:sp>
    </p:spTree>
    <p:extLst>
      <p:ext uri="{BB962C8B-B14F-4D97-AF65-F5344CB8AC3E}">
        <p14:creationId xmlns:p14="http://schemas.microsoft.com/office/powerpoint/2010/main" val="4260144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2BB4C7C-4387-A446-9F4C-51A0ABA813CA}" type="datetimeFigureOut">
              <a:rPr lang="en-US" smtClean="0"/>
              <a:t>4/20/18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52EF958-6712-4943-873C-87AA47105F1A}" type="slidenum">
              <a:rPr lang="en-US" smtClean="0"/>
              <a:t>‹#›</a:t>
            </a:fld>
            <a:endParaRPr lang="en-US"/>
          </a:p>
        </p:txBody>
      </p:sp>
    </p:spTree>
    <p:extLst>
      <p:ext uri="{BB962C8B-B14F-4D97-AF65-F5344CB8AC3E}">
        <p14:creationId xmlns:p14="http://schemas.microsoft.com/office/powerpoint/2010/main" val="172001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2BB4C7C-4387-A446-9F4C-51A0ABA813CA}" type="datetimeFigureOut">
              <a:rPr lang="en-US" smtClean="0"/>
              <a:t>4/20/18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52EF958-6712-4943-873C-87AA47105F1A}" type="slidenum">
              <a:rPr lang="en-US" smtClean="0"/>
              <a:t>‹#›</a:t>
            </a:fld>
            <a:endParaRPr lang="en-US"/>
          </a:p>
        </p:txBody>
      </p:sp>
    </p:spTree>
    <p:extLst>
      <p:ext uri="{BB962C8B-B14F-4D97-AF65-F5344CB8AC3E}">
        <p14:creationId xmlns:p14="http://schemas.microsoft.com/office/powerpoint/2010/main" val="600347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BB4C7C-4387-A446-9F4C-51A0ABA813CA}" type="datetimeFigureOut">
              <a:rPr lang="en-US" smtClean="0"/>
              <a:t>4/20/18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2EF958-6712-4943-873C-87AA47105F1A}" type="slidenum">
              <a:rPr lang="en-US" smtClean="0"/>
              <a:t>‹#›</a:t>
            </a:fld>
            <a:endParaRPr lang="en-US"/>
          </a:p>
        </p:txBody>
      </p:sp>
    </p:spTree>
    <p:extLst>
      <p:ext uri="{BB962C8B-B14F-4D97-AF65-F5344CB8AC3E}">
        <p14:creationId xmlns:p14="http://schemas.microsoft.com/office/powerpoint/2010/main" val="1602085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2BB4C7C-4387-A446-9F4C-51A0ABA813CA}" type="datetimeFigureOut">
              <a:rPr lang="en-US" smtClean="0"/>
              <a:t>4/20/18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52EF958-6712-4943-873C-87AA47105F1A}"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346384"/>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7.tiff"/><Relationship Id="rId5" Type="http://schemas.openxmlformats.org/officeDocument/2006/relationships/hyperlink" Target="https://service.alibaba.com/ensupplier/faq_detail/20728809.htm" TargetMode="External"/><Relationship Id="rId1" Type="http://schemas.openxmlformats.org/officeDocument/2006/relationships/themeOverride" Target="../theme/themeOverride4.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hyperlink" Target="https://service.alibaba.com/ensupplier/faq_detail/20728809.ht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11.png"/><Relationship Id="rId1" Type="http://schemas.openxmlformats.org/officeDocument/2006/relationships/themeOverride" Target="../theme/themeOverride5.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mailto:ipr@alibaba-inc.co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rule.taobao.com/detail-143.htm" TargetMode="External"/><Relationship Id="rId4" Type="http://schemas.openxmlformats.org/officeDocument/2006/relationships/hyperlink" Target="https://ipp.alibabagroup.com/infoContent.htm?skyWindowUrl=rules/cn-tmall2" TargetMode="External"/><Relationship Id="rId5" Type="http://schemas.openxmlformats.org/officeDocument/2006/relationships/hyperlink" Target="http://help.world.taobao.com/rule/rule_detail.htm?spm=0.0.0.0.bAkGHX&amp;id=2916&amp;tag=self" TargetMode="External"/><Relationship Id="rId6" Type="http://schemas.openxmlformats.org/officeDocument/2006/relationships/hyperlink" Target="https://rule.1688.com/rule/detail/939.htm" TargetMode="External"/><Relationship Id="rId7" Type="http://schemas.openxmlformats.org/officeDocument/2006/relationships/hyperlink" Target="https://helppage.aliexpress.com/buyercenter/questionAnswer.htm?spm=a271m.8038972.0.0.193c6d82DHRU8U&amp;isRouter=0&amp;viewKey=1&amp;id=20070124&amp;categoryIds=9205401&amp;lang=ru" TargetMode="External"/><Relationship Id="rId8" Type="http://schemas.openxmlformats.org/officeDocument/2006/relationships/hyperlink" Target="https://rule.alibaba.com/rule/detail/2043.htm?spm=a271m.8038972.0.0.193c6d82DHRU8U" TargetMode="Externa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image" Target="../media/image23.png"/><Relationship Id="rId1" Type="http://schemas.openxmlformats.org/officeDocument/2006/relationships/themeOverride" Target="../theme/themeOverride6.x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hyperlink" Target="http://www.taobao.com/" TargetMode="External"/><Relationship Id="rId5" Type="http://schemas.openxmlformats.org/officeDocument/2006/relationships/hyperlink" Target="http://www.tmall.com/" TargetMode="External"/><Relationship Id="rId6" Type="http://schemas.openxmlformats.org/officeDocument/2006/relationships/hyperlink" Target="https://tmall.hk/" TargetMode="External"/><Relationship Id="rId7" Type="http://schemas.openxmlformats.org/officeDocument/2006/relationships/hyperlink" Target="https://2.taobao.com)/" TargetMode="External"/><Relationship Id="rId8" Type="http://schemas.openxmlformats.org/officeDocument/2006/relationships/hyperlink" Target="http://www.aliexpress.com/" TargetMode="External"/><Relationship Id="rId1" Type="http://schemas.openxmlformats.org/officeDocument/2006/relationships/themeOverride" Target="../theme/themeOverride2.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6.tiff"/><Relationship Id="rId5" Type="http://schemas.openxmlformats.org/officeDocument/2006/relationships/hyperlink" Target="http://ip.people.com.cn/n1/2018/0124/c179663-29783858.html" TargetMode="External"/><Relationship Id="rId1" Type="http://schemas.openxmlformats.org/officeDocument/2006/relationships/themeOverride" Target="../theme/themeOverride3.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gsxt.saic.gov.c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30286" y="1889760"/>
            <a:ext cx="10588690" cy="2328671"/>
          </a:xfrm>
        </p:spPr>
        <p:txBody>
          <a:bodyPr>
            <a:normAutofit/>
          </a:bodyPr>
          <a:lstStyle/>
          <a:p>
            <a:pPr algn="ctr"/>
            <a:r>
              <a:rPr lang="ru-RU" altLang="zh-CN" sz="4000" b="1" dirty="0"/>
              <a:t>Особенности защиты интеллектуальных прав в Интернете в Китае</a:t>
            </a:r>
            <a:br>
              <a:rPr lang="ru-RU" altLang="zh-CN" sz="4000" b="1" dirty="0"/>
            </a:br>
            <a:r>
              <a:rPr lang="zh-CN" altLang="en-US" sz="3600" b="1" dirty="0"/>
              <a:t>中国网络知识产权保护与执行</a:t>
            </a:r>
            <a:r>
              <a:rPr lang="en-US" altLang="zh-CN" sz="3600" b="1" dirty="0"/>
              <a:t/>
            </a:r>
            <a:br>
              <a:rPr lang="en-US" altLang="zh-CN" sz="3600" b="1" dirty="0"/>
            </a:br>
            <a:r>
              <a:rPr lang="en-US" sz="3600" b="1" dirty="0"/>
              <a:t>Online IP Protection and Enforcement </a:t>
            </a:r>
            <a:r>
              <a:rPr lang="en-US" altLang="zh-CN" sz="3600" b="1" dirty="0"/>
              <a:t>in China</a:t>
            </a:r>
            <a:endParaRPr lang="en-US" sz="3600" b="1" dirty="0"/>
          </a:p>
        </p:txBody>
      </p:sp>
      <p:sp>
        <p:nvSpPr>
          <p:cNvPr id="3" name="Subtitle 2"/>
          <p:cNvSpPr>
            <a:spLocks noGrp="1"/>
          </p:cNvSpPr>
          <p:nvPr>
            <p:ph type="subTitle" idx="1"/>
          </p:nvPr>
        </p:nvSpPr>
        <p:spPr>
          <a:xfrm>
            <a:off x="1309687" y="4514479"/>
            <a:ext cx="9144000" cy="1888067"/>
          </a:xfrm>
        </p:spPr>
        <p:txBody>
          <a:bodyPr>
            <a:normAutofit/>
          </a:bodyPr>
          <a:lstStyle/>
          <a:p>
            <a:pPr algn="ctr"/>
            <a:r>
              <a:rPr lang="zh-CN" altLang="en-US" dirty="0"/>
              <a:t>陈一贤</a:t>
            </a:r>
            <a:r>
              <a:rPr lang="en-US" altLang="zh-CN" dirty="0"/>
              <a:t> </a:t>
            </a:r>
            <a:r>
              <a:rPr lang="en-US" dirty="0"/>
              <a:t>Yixian Chen</a:t>
            </a:r>
          </a:p>
          <a:p>
            <a:pPr algn="ctr"/>
            <a:r>
              <a:rPr lang="zh-CN" altLang="en-US" dirty="0"/>
              <a:t>钟保禄律师事务所</a:t>
            </a:r>
            <a:r>
              <a:rPr lang="en-US" dirty="0"/>
              <a:t>Jones &amp; Co. </a:t>
            </a:r>
          </a:p>
          <a:p>
            <a:pPr algn="ctr"/>
            <a:r>
              <a:rPr lang="en-US" dirty="0" err="1"/>
              <a:t>Chen.yixian@jonesco-law.ca</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442" t="16828" r="2167" b="18745"/>
          <a:stretch/>
        </p:blipFill>
        <p:spPr>
          <a:xfrm>
            <a:off x="0" y="0"/>
            <a:ext cx="11763375" cy="1664208"/>
          </a:xfrm>
          <a:prstGeom prst="rect">
            <a:avLst/>
          </a:prstGeom>
        </p:spPr>
      </p:pic>
    </p:spTree>
    <p:extLst>
      <p:ext uri="{BB962C8B-B14F-4D97-AF65-F5344CB8AC3E}">
        <p14:creationId xmlns:p14="http://schemas.microsoft.com/office/powerpoint/2010/main" val="580447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672" y="682752"/>
            <a:ext cx="10549128" cy="1007936"/>
          </a:xfrm>
        </p:spPr>
        <p:txBody>
          <a:bodyPr>
            <a:noAutofit/>
          </a:bodyPr>
          <a:lstStyle/>
          <a:p>
            <a:r>
              <a:rPr lang="en-US" sz="3800" b="1" dirty="0">
                <a:solidFill>
                  <a:srgbClr val="AE5128"/>
                </a:solidFill>
                <a:latin typeface="+mn-lt"/>
                <a:ea typeface="+mn-ea"/>
                <a:cs typeface="+mn-cs"/>
              </a:rPr>
              <a:t>Notice and Take-down System overview </a:t>
            </a:r>
            <a:br>
              <a:rPr lang="en-US" sz="3800" b="1" dirty="0">
                <a:solidFill>
                  <a:srgbClr val="AE5128"/>
                </a:solidFill>
                <a:latin typeface="+mn-lt"/>
                <a:ea typeface="+mn-ea"/>
                <a:cs typeface="+mn-cs"/>
              </a:rPr>
            </a:br>
            <a:r>
              <a:rPr lang="en-US" sz="3800" b="1" dirty="0">
                <a:solidFill>
                  <a:srgbClr val="AE5128"/>
                </a:solidFill>
                <a:latin typeface="+mn-lt"/>
                <a:ea typeface="+mn-ea"/>
                <a:cs typeface="+mn-cs"/>
              </a:rPr>
              <a:t>Alibaba IPP Platform</a:t>
            </a:r>
            <a:br>
              <a:rPr lang="en-US" sz="3800" b="1" dirty="0">
                <a:solidFill>
                  <a:srgbClr val="AE5128"/>
                </a:solidFill>
                <a:latin typeface="+mn-lt"/>
                <a:ea typeface="+mn-ea"/>
                <a:cs typeface="+mn-cs"/>
              </a:rPr>
            </a:br>
            <a:r>
              <a:rPr lang="zh-CN" altLang="en-US" sz="3800" b="1" dirty="0">
                <a:solidFill>
                  <a:srgbClr val="AE5128"/>
                </a:solidFill>
                <a:latin typeface="+mn-lt"/>
                <a:ea typeface="+mn-ea"/>
                <a:cs typeface="+mn-cs"/>
              </a:rPr>
              <a:t>阿里巴巴知识产权保护平台</a:t>
            </a:r>
            <a:endParaRPr lang="en-US" sz="3800" b="1" dirty="0">
              <a:solidFill>
                <a:srgbClr val="AE5128"/>
              </a:solidFill>
              <a:latin typeface="+mn-lt"/>
              <a:ea typeface="+mn-ea"/>
              <a:cs typeface="+mn-cs"/>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200" dirty="0"/>
              <a:t>Alibaba’s IP Protection Platform (the “IPP Platform”) enables the brand owners to take-down infringing products on multiple Alibaba websites under a single platform. </a:t>
            </a:r>
          </a:p>
          <a:p>
            <a:pPr>
              <a:buFont typeface="Wingdings" panose="05000000000000000000" pitchFamily="2" charset="2"/>
              <a:buChar char="§"/>
            </a:pPr>
            <a:endParaRPr lang="en-US" sz="2200" dirty="0"/>
          </a:p>
          <a:p>
            <a:pPr>
              <a:buFont typeface="Wingdings" panose="05000000000000000000" pitchFamily="2" charset="2"/>
              <a:buChar char="§"/>
            </a:pPr>
            <a:r>
              <a:rPr lang="en-US" sz="2200" dirty="0"/>
              <a:t>IPP public portal v. service organizations</a:t>
            </a:r>
          </a:p>
        </p:txBody>
      </p:sp>
    </p:spTree>
    <p:extLst>
      <p:ext uri="{BB962C8B-B14F-4D97-AF65-F5344CB8AC3E}">
        <p14:creationId xmlns:p14="http://schemas.microsoft.com/office/powerpoint/2010/main" val="2027889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334933"/>
          </a:xfrm>
        </p:spPr>
        <p:txBody>
          <a:bodyPr>
            <a:normAutofit/>
          </a:bodyPr>
          <a:lstStyle/>
          <a:p>
            <a:r>
              <a:rPr lang="en-US" sz="4300" b="1" dirty="0">
                <a:solidFill>
                  <a:srgbClr val="AE5128"/>
                </a:solidFill>
                <a:latin typeface="+mn-lt"/>
                <a:ea typeface="+mn-ea"/>
                <a:cs typeface="+mn-cs"/>
              </a:rPr>
              <a:t>2017 Alibaba Annual IP Protection Report</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CA" sz="2200" dirty="0"/>
              <a:t>97% of the links containing fake goods were immediately removed once posted online, before any transactions took place; </a:t>
            </a:r>
          </a:p>
          <a:p>
            <a:pPr>
              <a:buFont typeface="Wingdings" panose="05000000000000000000" pitchFamily="2" charset="2"/>
              <a:buChar char="§"/>
            </a:pPr>
            <a:r>
              <a:rPr lang="en-CA" sz="2200" dirty="0"/>
              <a:t>95% percent of the IP-related complaints lodged by rights holders were handled and closed within 24 hours;</a:t>
            </a:r>
          </a:p>
          <a:p>
            <a:pPr>
              <a:buFont typeface="Wingdings" panose="05000000000000000000" pitchFamily="2" charset="2"/>
              <a:buChar char="§"/>
            </a:pPr>
            <a:r>
              <a:rPr lang="en-CA" sz="2200" dirty="0"/>
              <a:t>Increased number of listings taken down by Alibaba proactively;</a:t>
            </a:r>
          </a:p>
          <a:p>
            <a:pPr>
              <a:buFont typeface="Wingdings" panose="05000000000000000000" pitchFamily="2" charset="2"/>
              <a:buChar char="§"/>
            </a:pPr>
            <a:r>
              <a:rPr lang="en-CA" sz="2200" dirty="0"/>
              <a:t>Data technology has been transformed into a huge driving force for cracking down the counterfeits.</a:t>
            </a:r>
          </a:p>
          <a:p>
            <a:endParaRPr lang="en-US" dirty="0"/>
          </a:p>
        </p:txBody>
      </p:sp>
    </p:spTree>
    <p:extLst>
      <p:ext uri="{BB962C8B-B14F-4D97-AF65-F5344CB8AC3E}">
        <p14:creationId xmlns:p14="http://schemas.microsoft.com/office/powerpoint/2010/main" val="1091783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b="1" dirty="0">
                <a:solidFill>
                  <a:srgbClr val="AE5128"/>
                </a:solidFill>
                <a:latin typeface="+mn-lt"/>
                <a:ea typeface="+mn-ea"/>
                <a:cs typeface="+mn-cs"/>
              </a:rPr>
              <a:t>Alibaba IPP Platform – Take down procedure</a:t>
            </a:r>
          </a:p>
        </p:txBody>
      </p:sp>
      <p:sp>
        <p:nvSpPr>
          <p:cNvPr id="3" name="Content Placeholder 2"/>
          <p:cNvSpPr>
            <a:spLocks noGrp="1"/>
          </p:cNvSpPr>
          <p:nvPr>
            <p:ph idx="1"/>
          </p:nvPr>
        </p:nvSpPr>
        <p:spPr/>
        <p:txBody>
          <a:bodyPr/>
          <a:lstStyle/>
          <a:p>
            <a:pPr marL="514350" indent="-514350" fontAlgn="base">
              <a:buFont typeface="+mj-lt"/>
              <a:buAutoNum type="arabicPeriod"/>
            </a:pPr>
            <a:r>
              <a:rPr lang="en-US" dirty="0"/>
              <a:t>Registering for an account;</a:t>
            </a:r>
          </a:p>
          <a:p>
            <a:pPr marL="514350" indent="-514350" fontAlgn="base">
              <a:buFont typeface="+mj-lt"/>
              <a:buAutoNum type="arabicPeriod"/>
            </a:pPr>
            <a:r>
              <a:rPr lang="en-US" dirty="0"/>
              <a:t>Submitting identification and an IPR document for verification;</a:t>
            </a:r>
          </a:p>
          <a:p>
            <a:pPr marL="514350" indent="-514350" fontAlgn="base">
              <a:buFont typeface="+mj-lt"/>
              <a:buAutoNum type="arabicPeriod"/>
            </a:pPr>
            <a:r>
              <a:rPr lang="en-US" dirty="0"/>
              <a:t>Submitting an allegedly infringing listing for take down;</a:t>
            </a:r>
          </a:p>
          <a:p>
            <a:pPr marL="514350" indent="-514350" fontAlgn="base">
              <a:buFont typeface="+mj-lt"/>
              <a:buAutoNum type="arabicPeriod"/>
            </a:pPr>
            <a:r>
              <a:rPr lang="en-US" dirty="0"/>
              <a:t>Following up with any counter-notification process.</a:t>
            </a:r>
          </a:p>
          <a:p>
            <a:endParaRPr lang="en-US" dirty="0"/>
          </a:p>
        </p:txBody>
      </p:sp>
    </p:spTree>
    <p:extLst>
      <p:ext uri="{BB962C8B-B14F-4D97-AF65-F5344CB8AC3E}">
        <p14:creationId xmlns:p14="http://schemas.microsoft.com/office/powerpoint/2010/main" val="482078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b="1" dirty="0">
                <a:solidFill>
                  <a:srgbClr val="AE5128"/>
                </a:solidFill>
                <a:latin typeface="+mn-lt"/>
                <a:ea typeface="+mn-ea"/>
                <a:cs typeface="+mn-cs"/>
              </a:rPr>
              <a:t>Step 1. IPP Platform Account Registration</a:t>
            </a:r>
            <a:br>
              <a:rPr lang="en-US" sz="4300" b="1" dirty="0">
                <a:solidFill>
                  <a:srgbClr val="AE5128"/>
                </a:solidFill>
                <a:latin typeface="+mn-lt"/>
                <a:ea typeface="+mn-ea"/>
                <a:cs typeface="+mn-cs"/>
              </a:rPr>
            </a:br>
            <a:endParaRPr lang="en-US" sz="4300" b="1" dirty="0">
              <a:solidFill>
                <a:srgbClr val="AE5128"/>
              </a:solidFill>
              <a:latin typeface="+mn-lt"/>
              <a:ea typeface="+mn-ea"/>
              <a:cs typeface="+mn-cs"/>
            </a:endParaRPr>
          </a:p>
        </p:txBody>
      </p:sp>
      <p:pic>
        <p:nvPicPr>
          <p:cNvPr id="4" name="Content Placeholder 3"/>
          <p:cNvPicPr>
            <a:picLocks noGrp="1" noChangeAspect="1"/>
          </p:cNvPicPr>
          <p:nvPr>
            <p:ph idx="1"/>
          </p:nvPr>
        </p:nvPicPr>
        <p:blipFill>
          <a:blip r:embed="rId4"/>
          <a:stretch>
            <a:fillRect/>
          </a:stretch>
        </p:blipFill>
        <p:spPr>
          <a:xfrm>
            <a:off x="998838" y="2358264"/>
            <a:ext cx="10515600" cy="1111270"/>
          </a:xfrm>
          <a:prstGeom prst="rect">
            <a:avLst/>
          </a:prstGeom>
        </p:spPr>
      </p:pic>
      <p:sp>
        <p:nvSpPr>
          <p:cNvPr id="5" name="TextBox 4"/>
          <p:cNvSpPr txBox="1"/>
          <p:nvPr/>
        </p:nvSpPr>
        <p:spPr>
          <a:xfrm>
            <a:off x="4077730" y="5943600"/>
            <a:ext cx="7276070" cy="369332"/>
          </a:xfrm>
          <a:prstGeom prst="rect">
            <a:avLst/>
          </a:prstGeom>
          <a:noFill/>
        </p:spPr>
        <p:txBody>
          <a:bodyPr wrap="square" rtlCol="0">
            <a:spAutoFit/>
          </a:bodyPr>
          <a:lstStyle/>
          <a:p>
            <a:r>
              <a:rPr lang="en-US" dirty="0"/>
              <a:t>Source: </a:t>
            </a:r>
            <a:r>
              <a:rPr lang="en-US" dirty="0">
                <a:hlinkClick r:id="rId5"/>
              </a:rPr>
              <a:t>https://service.alibaba.com/ensupplier/faq_detail/20728809.htm</a:t>
            </a:r>
            <a:r>
              <a:rPr lang="en-US" dirty="0"/>
              <a:t> </a:t>
            </a:r>
          </a:p>
        </p:txBody>
      </p:sp>
    </p:spTree>
    <p:extLst>
      <p:ext uri="{BB962C8B-B14F-4D97-AF65-F5344CB8AC3E}">
        <p14:creationId xmlns:p14="http://schemas.microsoft.com/office/powerpoint/2010/main" val="17119434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289" y="365125"/>
            <a:ext cx="10515600" cy="1325563"/>
          </a:xfrm>
        </p:spPr>
        <p:txBody>
          <a:bodyPr>
            <a:normAutofit/>
          </a:bodyPr>
          <a:lstStyle/>
          <a:p>
            <a:r>
              <a:rPr lang="en-US" sz="4300" b="1" dirty="0">
                <a:solidFill>
                  <a:srgbClr val="AE5128"/>
                </a:solidFill>
                <a:latin typeface="+mn-lt"/>
                <a:ea typeface="+mn-ea"/>
                <a:cs typeface="+mn-cs"/>
              </a:rPr>
              <a:t>Step 1. IPP Platform Account Registration</a:t>
            </a:r>
            <a:br>
              <a:rPr lang="en-US" sz="4300" b="1" dirty="0">
                <a:solidFill>
                  <a:srgbClr val="AE5128"/>
                </a:solidFill>
                <a:latin typeface="+mn-lt"/>
                <a:ea typeface="+mn-ea"/>
                <a:cs typeface="+mn-cs"/>
              </a:rPr>
            </a:br>
            <a:endParaRPr lang="en-US" sz="4300" b="1" dirty="0">
              <a:solidFill>
                <a:srgbClr val="AE5128"/>
              </a:solidFill>
              <a:latin typeface="+mn-lt"/>
              <a:ea typeface="+mn-ea"/>
              <a:cs typeface="+mn-cs"/>
            </a:endParaRPr>
          </a:p>
        </p:txBody>
      </p:sp>
      <p:pic>
        <p:nvPicPr>
          <p:cNvPr id="1026" name="Picture 2" descr="https://img.alicdn.com/tfscom/TB1VF11lsnI8KJjSsziXXb8QpXa.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7249" y="1690688"/>
            <a:ext cx="8429368" cy="39864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83212" y="6264876"/>
            <a:ext cx="10256436" cy="646331"/>
          </a:xfrm>
          <a:prstGeom prst="rect">
            <a:avLst/>
          </a:prstGeom>
          <a:noFill/>
        </p:spPr>
        <p:txBody>
          <a:bodyPr wrap="square" rtlCol="0">
            <a:spAutoFit/>
          </a:bodyPr>
          <a:lstStyle/>
          <a:p>
            <a:r>
              <a:rPr lang="en-US" dirty="0"/>
              <a:t>Source: </a:t>
            </a:r>
            <a:r>
              <a:rPr lang="en-US" dirty="0">
                <a:hlinkClick r:id="rId3"/>
              </a:rPr>
              <a:t>https://service.alibaba.com/ensupplier/faq_detail/20728809.htm</a:t>
            </a:r>
            <a:r>
              <a:rPr lang="en-US" dirty="0"/>
              <a:t> </a:t>
            </a:r>
          </a:p>
          <a:p>
            <a:endParaRPr lang="en-US" dirty="0"/>
          </a:p>
        </p:txBody>
      </p:sp>
    </p:spTree>
    <p:extLst>
      <p:ext uri="{BB962C8B-B14F-4D97-AF65-F5344CB8AC3E}">
        <p14:creationId xmlns:p14="http://schemas.microsoft.com/office/powerpoint/2010/main" val="925085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46176"/>
            <a:ext cx="10058400" cy="1389888"/>
          </a:xfrm>
        </p:spPr>
        <p:txBody>
          <a:bodyPr>
            <a:normAutofit fontScale="90000"/>
          </a:bodyPr>
          <a:lstStyle/>
          <a:p>
            <a:r>
              <a:rPr lang="en-US" b="1" dirty="0">
                <a:solidFill>
                  <a:srgbClr val="AE5128"/>
                </a:solidFill>
                <a:latin typeface="+mn-lt"/>
                <a:ea typeface="+mn-ea"/>
                <a:cs typeface="+mn-cs"/>
              </a:rPr>
              <a:t>Step 2. Submitting Identification and IPR Document for Verification </a:t>
            </a:r>
            <a:r>
              <a:rPr lang="en-US" dirty="0"/>
              <a:t/>
            </a:r>
            <a:br>
              <a:rPr lang="en-US" dirty="0"/>
            </a:b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565564"/>
            <a:ext cx="9893719" cy="4611399"/>
          </a:xfrm>
        </p:spPr>
      </p:pic>
    </p:spTree>
    <p:extLst>
      <p:ext uri="{BB962C8B-B14F-4D97-AF65-F5344CB8AC3E}">
        <p14:creationId xmlns:p14="http://schemas.microsoft.com/office/powerpoint/2010/main" val="964437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300" b="1" dirty="0">
                <a:solidFill>
                  <a:srgbClr val="AE5128"/>
                </a:solidFill>
                <a:latin typeface="+mn-lt"/>
                <a:ea typeface="+mn-ea"/>
                <a:cs typeface="+mn-cs"/>
              </a:rPr>
              <a:t>Step 2: IPR Submission-Design Patent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7280" y="1859280"/>
            <a:ext cx="7781912" cy="4297680"/>
          </a:xfrm>
        </p:spPr>
      </p:pic>
    </p:spTree>
    <p:extLst>
      <p:ext uri="{BB962C8B-B14F-4D97-AF65-F5344CB8AC3E}">
        <p14:creationId xmlns:p14="http://schemas.microsoft.com/office/powerpoint/2010/main" val="2353945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300" b="1" dirty="0">
                <a:solidFill>
                  <a:srgbClr val="AE5128"/>
                </a:solidFill>
                <a:latin typeface="+mn-lt"/>
                <a:ea typeface="+mn-ea"/>
                <a:cs typeface="+mn-cs"/>
              </a:rPr>
              <a:t>Step 2: IPR Submission-Design Patent</a:t>
            </a: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97280" y="1931607"/>
            <a:ext cx="9057687" cy="4022725"/>
          </a:xfrm>
        </p:spPr>
      </p:pic>
    </p:spTree>
    <p:extLst>
      <p:ext uri="{BB962C8B-B14F-4D97-AF65-F5344CB8AC3E}">
        <p14:creationId xmlns:p14="http://schemas.microsoft.com/office/powerpoint/2010/main" val="34481218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300" b="1" dirty="0">
                <a:solidFill>
                  <a:srgbClr val="AE5128"/>
                </a:solidFill>
                <a:latin typeface="+mn-lt"/>
                <a:ea typeface="+mn-ea"/>
                <a:cs typeface="+mn-cs"/>
              </a:rPr>
              <a:t>Step 2: IPR Submission-CPR</a:t>
            </a:r>
            <a:endParaRPr lang="en-US" sz="4300" b="1" dirty="0">
              <a:solidFill>
                <a:srgbClr val="AE5128"/>
              </a:solidFill>
              <a:latin typeface="+mn-lt"/>
              <a:ea typeface="+mn-ea"/>
              <a:cs typeface="+mn-cs"/>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7280" y="1853184"/>
            <a:ext cx="6796217" cy="4035552"/>
          </a:xfrm>
        </p:spPr>
      </p:pic>
    </p:spTree>
    <p:extLst>
      <p:ext uri="{BB962C8B-B14F-4D97-AF65-F5344CB8AC3E}">
        <p14:creationId xmlns:p14="http://schemas.microsoft.com/office/powerpoint/2010/main" val="1418040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248626"/>
          </a:xfrm>
        </p:spPr>
        <p:txBody>
          <a:bodyPr/>
          <a:lstStyle/>
          <a:p>
            <a:r>
              <a:rPr lang="en-CA" sz="4300" b="1" dirty="0">
                <a:solidFill>
                  <a:srgbClr val="AE5128"/>
                </a:solidFill>
                <a:latin typeface="+mn-lt"/>
                <a:ea typeface="+mn-ea"/>
                <a:cs typeface="+mn-cs"/>
              </a:rPr>
              <a:t>Step 2: IPR Submission-CPR</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2368" t="958" r="1188" b="-1"/>
          <a:stretch/>
        </p:blipFill>
        <p:spPr>
          <a:xfrm>
            <a:off x="838200" y="1889759"/>
            <a:ext cx="6749716" cy="4450081"/>
          </a:xfrm>
        </p:spPr>
      </p:pic>
      <p:sp>
        <p:nvSpPr>
          <p:cNvPr id="3" name="TextBox 2"/>
          <p:cNvSpPr txBox="1"/>
          <p:nvPr/>
        </p:nvSpPr>
        <p:spPr>
          <a:xfrm>
            <a:off x="8481848" y="3226676"/>
            <a:ext cx="3026980" cy="369332"/>
          </a:xfrm>
          <a:prstGeom prst="rect">
            <a:avLst/>
          </a:prstGeom>
          <a:noFill/>
        </p:spPr>
        <p:txBody>
          <a:bodyPr wrap="square" rtlCol="0">
            <a:spAutoFit/>
          </a:bodyPr>
          <a:lstStyle/>
          <a:p>
            <a:r>
              <a:rPr lang="en-US" b="1" dirty="0"/>
              <a:t>Don’t forget the seal!</a:t>
            </a:r>
            <a:endParaRPr lang="en-CA" b="1" dirty="0"/>
          </a:p>
        </p:txBody>
      </p:sp>
    </p:spTree>
    <p:extLst>
      <p:ext uri="{BB962C8B-B14F-4D97-AF65-F5344CB8AC3E}">
        <p14:creationId xmlns:p14="http://schemas.microsoft.com/office/powerpoint/2010/main" val="4107341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8240" y="536448"/>
            <a:ext cx="10100310" cy="1020128"/>
          </a:xfrm>
          <a:ln>
            <a:noFill/>
          </a:ln>
          <a:effectLst/>
        </p:spPr>
        <p:txBody>
          <a:bodyPr>
            <a:normAutofit/>
          </a:bodyPr>
          <a:lstStyle/>
          <a:p>
            <a:r>
              <a:rPr lang="en-US" sz="4300" b="1" dirty="0">
                <a:solidFill>
                  <a:srgbClr val="AE5128"/>
                </a:solidFill>
                <a:latin typeface="+mn-lt"/>
                <a:ea typeface="+mn-ea"/>
                <a:cs typeface="+mn-cs"/>
              </a:rPr>
              <a:t>Outline</a:t>
            </a:r>
          </a:p>
        </p:txBody>
      </p:sp>
      <p:sp>
        <p:nvSpPr>
          <p:cNvPr id="3" name="Content Placeholder 2"/>
          <p:cNvSpPr>
            <a:spLocks noGrp="1"/>
          </p:cNvSpPr>
          <p:nvPr>
            <p:ph idx="1"/>
          </p:nvPr>
        </p:nvSpPr>
        <p:spPr>
          <a:xfrm>
            <a:off x="1158240" y="1816608"/>
            <a:ext cx="10100310" cy="4486656"/>
          </a:xfrm>
        </p:spPr>
        <p:txBody>
          <a:bodyPr>
            <a:normAutofit fontScale="85000" lnSpcReduction="20000"/>
          </a:bodyPr>
          <a:lstStyle/>
          <a:p>
            <a:r>
              <a:rPr lang="en-US" sz="2400" b="1" dirty="0"/>
              <a:t>Scope of Internet</a:t>
            </a:r>
            <a:endParaRPr lang="en-US" sz="2400" b="1" i="1" dirty="0"/>
          </a:p>
          <a:p>
            <a:r>
              <a:rPr lang="en-US" sz="2400" b="1" dirty="0"/>
              <a:t>E-commerce Platforms in China</a:t>
            </a:r>
          </a:p>
          <a:p>
            <a:r>
              <a:rPr lang="en-US" sz="2400" b="1" dirty="0"/>
              <a:t>Alibaba’s e-commerce marketplaces</a:t>
            </a:r>
          </a:p>
          <a:p>
            <a:pPr lvl="1"/>
            <a:r>
              <a:rPr lang="en-US" sz="2400" dirty="0"/>
              <a:t>Infringement search</a:t>
            </a:r>
          </a:p>
          <a:p>
            <a:pPr lvl="1"/>
            <a:r>
              <a:rPr lang="en-US" sz="2400" dirty="0"/>
              <a:t>Due diligence on Chinese companies</a:t>
            </a:r>
          </a:p>
          <a:p>
            <a:pPr lvl="1"/>
            <a:r>
              <a:rPr lang="en-US" sz="2400" dirty="0"/>
              <a:t>Notice and Take-down System procedure</a:t>
            </a:r>
            <a:endParaRPr lang="en-CA" sz="2400" dirty="0"/>
          </a:p>
          <a:p>
            <a:r>
              <a:rPr lang="en-CA" sz="2400" b="1" dirty="0"/>
              <a:t>Rules on different platforms</a:t>
            </a:r>
          </a:p>
          <a:p>
            <a:pPr lvl="1"/>
            <a:r>
              <a:rPr lang="en-US" sz="2400" dirty="0"/>
              <a:t>Points system</a:t>
            </a:r>
          </a:p>
          <a:p>
            <a:pPr lvl="1"/>
            <a:r>
              <a:rPr lang="en-US" sz="2400" dirty="0"/>
              <a:t>Three-strike system on Taobao.com and Alibaba.com</a:t>
            </a:r>
          </a:p>
          <a:p>
            <a:r>
              <a:rPr lang="en-US" sz="2400" b="1" dirty="0"/>
              <a:t>Alibaba Good Faith Program on </a:t>
            </a:r>
            <a:r>
              <a:rPr lang="en-US" sz="2400" b="1" dirty="0" err="1"/>
              <a:t>Taobao</a:t>
            </a:r>
            <a:endParaRPr lang="en-US" sz="2400" b="1" dirty="0"/>
          </a:p>
          <a:p>
            <a:pPr lvl="1"/>
            <a:r>
              <a:rPr lang="en-US" sz="2400" dirty="0"/>
              <a:t>Benefits</a:t>
            </a:r>
          </a:p>
          <a:p>
            <a:pPr lvl="1"/>
            <a:r>
              <a:rPr lang="en-US" sz="2400" dirty="0"/>
              <a:t>Criteria</a:t>
            </a:r>
          </a:p>
          <a:p>
            <a:r>
              <a:rPr lang="en-US" sz="2400" b="1" dirty="0"/>
              <a:t>IACC</a:t>
            </a:r>
          </a:p>
          <a:p>
            <a:endParaRPr lang="en-US" dirty="0"/>
          </a:p>
        </p:txBody>
      </p:sp>
    </p:spTree>
    <p:extLst>
      <p:ext uri="{BB962C8B-B14F-4D97-AF65-F5344CB8AC3E}">
        <p14:creationId xmlns:p14="http://schemas.microsoft.com/office/powerpoint/2010/main" val="7045505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6317"/>
          </a:xfrm>
        </p:spPr>
        <p:txBody>
          <a:bodyPr/>
          <a:lstStyle/>
          <a:p>
            <a:r>
              <a:rPr lang="en-CA" sz="4300" b="1" dirty="0">
                <a:solidFill>
                  <a:srgbClr val="AE5128"/>
                </a:solidFill>
                <a:latin typeface="+mn-lt"/>
                <a:ea typeface="+mn-ea"/>
                <a:cs typeface="+mn-cs"/>
              </a:rPr>
              <a:t>IPR Management</a:t>
            </a:r>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2193" t="-509" r="7664" b="24034"/>
          <a:stretch/>
        </p:blipFill>
        <p:spPr>
          <a:xfrm>
            <a:off x="926591" y="1311442"/>
            <a:ext cx="9931185" cy="4901184"/>
          </a:xfrm>
        </p:spPr>
      </p:pic>
    </p:spTree>
    <p:extLst>
      <p:ext uri="{BB962C8B-B14F-4D97-AF65-F5344CB8AC3E}">
        <p14:creationId xmlns:p14="http://schemas.microsoft.com/office/powerpoint/2010/main" val="1458476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911" y="372898"/>
            <a:ext cx="10515600" cy="1325563"/>
          </a:xfrm>
        </p:spPr>
        <p:txBody>
          <a:bodyPr>
            <a:normAutofit fontScale="90000"/>
          </a:bodyPr>
          <a:lstStyle/>
          <a:p>
            <a:r>
              <a:rPr lang="en-US" b="1" dirty="0">
                <a:solidFill>
                  <a:srgbClr val="AE5128"/>
                </a:solidFill>
                <a:latin typeface="+mn-lt"/>
                <a:ea typeface="+mn-ea"/>
                <a:cs typeface="+mn-cs"/>
              </a:rPr>
              <a:t>Step 3. Submit infringing listings - choose the platform</a:t>
            </a:r>
            <a:r>
              <a:rPr lang="en-US" dirty="0"/>
              <a:t/>
            </a:r>
            <a:br>
              <a:rPr lang="en-US" dirty="0"/>
            </a:b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7638" y="1035679"/>
            <a:ext cx="10392153" cy="5342021"/>
          </a:xfrm>
        </p:spPr>
      </p:pic>
    </p:spTree>
    <p:extLst>
      <p:ext uri="{BB962C8B-B14F-4D97-AF65-F5344CB8AC3E}">
        <p14:creationId xmlns:p14="http://schemas.microsoft.com/office/powerpoint/2010/main" val="5497797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b="1" dirty="0">
                <a:solidFill>
                  <a:srgbClr val="AE5128"/>
                </a:solidFill>
                <a:latin typeface="+mn-lt"/>
                <a:ea typeface="+mn-ea"/>
                <a:cs typeface="+mn-cs"/>
              </a:rPr>
              <a:t>Step 3. Submit infringing listings – </a:t>
            </a:r>
            <a:r>
              <a:rPr lang="en-US" sz="4300" b="1" dirty="0" err="1">
                <a:solidFill>
                  <a:srgbClr val="AE5128"/>
                </a:solidFill>
                <a:latin typeface="+mn-lt"/>
                <a:ea typeface="+mn-ea"/>
                <a:cs typeface="+mn-cs"/>
              </a:rPr>
              <a:t>Taobao;TMALL;TMALL</a:t>
            </a:r>
            <a:r>
              <a:rPr lang="en-US" sz="4300" b="1" dirty="0">
                <a:solidFill>
                  <a:srgbClr val="AE5128"/>
                </a:solidFill>
                <a:latin typeface="+mn-lt"/>
                <a:ea typeface="+mn-ea"/>
                <a:cs typeface="+mn-cs"/>
              </a:rPr>
              <a:t> GLOBAL</a:t>
            </a:r>
            <a:endParaRPr lang="en-CA" sz="4300" b="1" dirty="0">
              <a:solidFill>
                <a:srgbClr val="AE5128"/>
              </a:solidFill>
              <a:latin typeface="+mn-lt"/>
              <a:ea typeface="+mn-ea"/>
              <a:cs typeface="+mn-cs"/>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7280" y="1625726"/>
            <a:ext cx="10058400" cy="4640961"/>
          </a:xfrm>
        </p:spPr>
      </p:pic>
    </p:spTree>
    <p:extLst>
      <p:ext uri="{BB962C8B-B14F-4D97-AF65-F5344CB8AC3E}">
        <p14:creationId xmlns:p14="http://schemas.microsoft.com/office/powerpoint/2010/main" val="25296759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87302F8-2785-4230-8FDF-E51190FDAED7}"/>
              </a:ext>
            </a:extLst>
          </p:cNvPr>
          <p:cNvSpPr/>
          <p:nvPr/>
        </p:nvSpPr>
        <p:spPr>
          <a:xfrm>
            <a:off x="2208180" y="1592339"/>
            <a:ext cx="3709751" cy="2960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a:t>Judicial or administrative decision</a:t>
            </a:r>
            <a:endParaRPr lang="en-CA" sz="1400" dirty="0"/>
          </a:p>
        </p:txBody>
      </p:sp>
      <p:sp>
        <p:nvSpPr>
          <p:cNvPr id="3" name="Rectangle 2">
            <a:extLst>
              <a:ext uri="{FF2B5EF4-FFF2-40B4-BE49-F238E27FC236}">
                <a16:creationId xmlns:a16="http://schemas.microsoft.com/office/drawing/2014/main" xmlns="" id="{C54EFA29-0228-406B-98D8-A399BC40853D}"/>
              </a:ext>
            </a:extLst>
          </p:cNvPr>
          <p:cNvSpPr/>
          <p:nvPr/>
        </p:nvSpPr>
        <p:spPr>
          <a:xfrm>
            <a:off x="2196457" y="2287281"/>
            <a:ext cx="3731510" cy="2960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Test buy</a:t>
            </a:r>
          </a:p>
        </p:txBody>
      </p:sp>
      <p:sp>
        <p:nvSpPr>
          <p:cNvPr id="4" name="Rectangle 3">
            <a:extLst>
              <a:ext uri="{FF2B5EF4-FFF2-40B4-BE49-F238E27FC236}">
                <a16:creationId xmlns:a16="http://schemas.microsoft.com/office/drawing/2014/main" xmlns="" id="{55930B75-FBD3-4E01-8538-4B200B0673D8}"/>
              </a:ext>
            </a:extLst>
          </p:cNvPr>
          <p:cNvSpPr/>
          <p:nvPr/>
        </p:nvSpPr>
        <p:spPr>
          <a:xfrm>
            <a:off x="2207215" y="2915389"/>
            <a:ext cx="3731510" cy="2960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This type or model does not exist</a:t>
            </a:r>
          </a:p>
        </p:txBody>
      </p:sp>
      <p:sp>
        <p:nvSpPr>
          <p:cNvPr id="5" name="Rectangle 4">
            <a:extLst>
              <a:ext uri="{FF2B5EF4-FFF2-40B4-BE49-F238E27FC236}">
                <a16:creationId xmlns:a16="http://schemas.microsoft.com/office/drawing/2014/main" xmlns="" id="{8A5914D4-7D62-414C-8881-B88971753190}"/>
              </a:ext>
            </a:extLst>
          </p:cNvPr>
          <p:cNvSpPr/>
          <p:nvPr/>
        </p:nvSpPr>
        <p:spPr>
          <a:xfrm>
            <a:off x="2207215" y="3593542"/>
            <a:ext cx="3731510" cy="2960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a:t>Counterfeit Features</a:t>
            </a:r>
          </a:p>
        </p:txBody>
      </p:sp>
      <p:sp>
        <p:nvSpPr>
          <p:cNvPr id="6" name="Rectangle 5">
            <a:extLst>
              <a:ext uri="{FF2B5EF4-FFF2-40B4-BE49-F238E27FC236}">
                <a16:creationId xmlns:a16="http://schemas.microsoft.com/office/drawing/2014/main" xmlns="" id="{7C203722-97DD-4F0D-8336-3121E2F8FE5B}"/>
              </a:ext>
            </a:extLst>
          </p:cNvPr>
          <p:cNvSpPr/>
          <p:nvPr/>
        </p:nvSpPr>
        <p:spPr>
          <a:xfrm>
            <a:off x="2180320" y="4303109"/>
            <a:ext cx="3731510" cy="2964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Counterfeit Description</a:t>
            </a:r>
          </a:p>
        </p:txBody>
      </p:sp>
      <p:sp>
        <p:nvSpPr>
          <p:cNvPr id="7" name="Rectangle 6">
            <a:extLst>
              <a:ext uri="{FF2B5EF4-FFF2-40B4-BE49-F238E27FC236}">
                <a16:creationId xmlns:a16="http://schemas.microsoft.com/office/drawing/2014/main" xmlns="" id="{A62A0DA9-7032-4E93-9204-59CCF04B356F}"/>
              </a:ext>
            </a:extLst>
          </p:cNvPr>
          <p:cNvSpPr/>
          <p:nvPr/>
        </p:nvSpPr>
        <p:spPr>
          <a:xfrm>
            <a:off x="2185699" y="5013127"/>
            <a:ext cx="3731510" cy="2960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Seller admitted counterfeit on Ali-</a:t>
            </a:r>
            <a:r>
              <a:rPr lang="en-CA" sz="1400" dirty="0" err="1"/>
              <a:t>Wangwang</a:t>
            </a:r>
            <a:endParaRPr lang="en-CA" sz="1400" dirty="0"/>
          </a:p>
        </p:txBody>
      </p:sp>
      <p:sp>
        <p:nvSpPr>
          <p:cNvPr id="8" name="Rectangle 7">
            <a:extLst>
              <a:ext uri="{FF2B5EF4-FFF2-40B4-BE49-F238E27FC236}">
                <a16:creationId xmlns:a16="http://schemas.microsoft.com/office/drawing/2014/main" xmlns="" id="{96F6C119-790B-4507-9F83-E9ED39158C64}"/>
              </a:ext>
            </a:extLst>
          </p:cNvPr>
          <p:cNvSpPr/>
          <p:nvPr/>
        </p:nvSpPr>
        <p:spPr>
          <a:xfrm>
            <a:off x="2191078" y="5871163"/>
            <a:ext cx="3731510" cy="2960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a:t>Covering trademark</a:t>
            </a:r>
          </a:p>
        </p:txBody>
      </p:sp>
      <p:cxnSp>
        <p:nvCxnSpPr>
          <p:cNvPr id="9" name="Straight Arrow Connector 8">
            <a:extLst>
              <a:ext uri="{FF2B5EF4-FFF2-40B4-BE49-F238E27FC236}">
                <a16:creationId xmlns:a16="http://schemas.microsoft.com/office/drawing/2014/main" xmlns="" id="{C647EC25-B0A1-437A-A882-444AB77603C3}"/>
              </a:ext>
            </a:extLst>
          </p:cNvPr>
          <p:cNvCxnSpPr>
            <a:cxnSpLocks/>
            <a:endCxn id="2" idx="1"/>
          </p:cNvCxnSpPr>
          <p:nvPr/>
        </p:nvCxnSpPr>
        <p:spPr>
          <a:xfrm flipV="1">
            <a:off x="1770320" y="1740359"/>
            <a:ext cx="437860" cy="24852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E6C95CBC-8C53-4BDB-B23E-2E4E982087FE}"/>
              </a:ext>
            </a:extLst>
          </p:cNvPr>
          <p:cNvCxnSpPr>
            <a:cxnSpLocks/>
            <a:endCxn id="3" idx="1"/>
          </p:cNvCxnSpPr>
          <p:nvPr/>
        </p:nvCxnSpPr>
        <p:spPr>
          <a:xfrm flipV="1">
            <a:off x="1770320" y="2435301"/>
            <a:ext cx="426137" cy="1581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7189E0A4-1F44-49C9-86BB-B931749AFC5C}"/>
              </a:ext>
            </a:extLst>
          </p:cNvPr>
          <p:cNvCxnSpPr>
            <a:cxnSpLocks/>
            <a:endCxn id="4" idx="1"/>
          </p:cNvCxnSpPr>
          <p:nvPr/>
        </p:nvCxnSpPr>
        <p:spPr>
          <a:xfrm flipV="1">
            <a:off x="1770320" y="3063409"/>
            <a:ext cx="436895" cy="764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5EA26BB9-E4FF-4315-9BEF-FF8301D3F16E}"/>
              </a:ext>
            </a:extLst>
          </p:cNvPr>
          <p:cNvCxnSpPr>
            <a:cxnSpLocks/>
            <a:endCxn id="5" idx="1"/>
          </p:cNvCxnSpPr>
          <p:nvPr/>
        </p:nvCxnSpPr>
        <p:spPr>
          <a:xfrm>
            <a:off x="1770320" y="3720264"/>
            <a:ext cx="436895" cy="21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F8679F39-7138-4D65-8E8E-EB398E2CEC76}"/>
              </a:ext>
            </a:extLst>
          </p:cNvPr>
          <p:cNvCxnSpPr>
            <a:cxnSpLocks/>
            <a:endCxn id="6" idx="1"/>
          </p:cNvCxnSpPr>
          <p:nvPr/>
        </p:nvCxnSpPr>
        <p:spPr>
          <a:xfrm>
            <a:off x="1754183" y="3450750"/>
            <a:ext cx="426137" cy="1000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0E9A7276-0E87-4EBB-8C82-2258E39E4382}"/>
              </a:ext>
            </a:extLst>
          </p:cNvPr>
          <p:cNvCxnSpPr>
            <a:cxnSpLocks/>
            <a:endCxn id="7" idx="1"/>
          </p:cNvCxnSpPr>
          <p:nvPr/>
        </p:nvCxnSpPr>
        <p:spPr>
          <a:xfrm>
            <a:off x="1770320" y="3268015"/>
            <a:ext cx="415379" cy="1893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FD6E205D-93C1-444F-BA3F-A85C773A43AB}"/>
              </a:ext>
            </a:extLst>
          </p:cNvPr>
          <p:cNvCxnSpPr>
            <a:cxnSpLocks/>
            <a:endCxn id="8" idx="1"/>
          </p:cNvCxnSpPr>
          <p:nvPr/>
        </p:nvCxnSpPr>
        <p:spPr>
          <a:xfrm>
            <a:off x="1781078" y="3190134"/>
            <a:ext cx="410000" cy="28290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25">
            <a:extLst>
              <a:ext uri="{FF2B5EF4-FFF2-40B4-BE49-F238E27FC236}">
                <a16:creationId xmlns:a16="http://schemas.microsoft.com/office/drawing/2014/main" xmlns="" id="{2B74D306-7A4F-41A3-8E43-B1B2BF11BE57}"/>
              </a:ext>
            </a:extLst>
          </p:cNvPr>
          <p:cNvSpPr/>
          <p:nvPr/>
        </p:nvSpPr>
        <p:spPr>
          <a:xfrm>
            <a:off x="6665047" y="1532579"/>
            <a:ext cx="5008143" cy="42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Established by judicial or administrative adjudication to be a fake product.</a:t>
            </a:r>
          </a:p>
        </p:txBody>
      </p:sp>
      <p:sp>
        <p:nvSpPr>
          <p:cNvPr id="17" name="Rectangle: Rounded Corners 26">
            <a:extLst>
              <a:ext uri="{FF2B5EF4-FFF2-40B4-BE49-F238E27FC236}">
                <a16:creationId xmlns:a16="http://schemas.microsoft.com/office/drawing/2014/main" xmlns="" id="{1FB914FB-EE1F-4221-9BC5-F152CF363A89}"/>
              </a:ext>
            </a:extLst>
          </p:cNvPr>
          <p:cNvSpPr/>
          <p:nvPr/>
        </p:nvSpPr>
        <p:spPr>
          <a:xfrm>
            <a:off x="6665048" y="2232180"/>
            <a:ext cx="5008143" cy="3858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The rights holder purchases the product and confirms it to be counterfeit.</a:t>
            </a:r>
          </a:p>
        </p:txBody>
      </p:sp>
      <p:sp>
        <p:nvSpPr>
          <p:cNvPr id="18" name="Rectangle: Rounded Corners 27">
            <a:extLst>
              <a:ext uri="{FF2B5EF4-FFF2-40B4-BE49-F238E27FC236}">
                <a16:creationId xmlns:a16="http://schemas.microsoft.com/office/drawing/2014/main" xmlns="" id="{67E1E5B1-46C9-4A6D-B376-6214F4C481B1}"/>
              </a:ext>
            </a:extLst>
          </p:cNvPr>
          <p:cNvSpPr/>
          <p:nvPr/>
        </p:nvSpPr>
        <p:spPr>
          <a:xfrm>
            <a:off x="6665049" y="2802578"/>
            <a:ext cx="5008143" cy="534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This type or model of products has not been produced anywhere in the world by the rights holder or an authorized manufacturer.</a:t>
            </a:r>
          </a:p>
        </p:txBody>
      </p:sp>
      <p:sp>
        <p:nvSpPr>
          <p:cNvPr id="19" name="Rectangle: Rounded Corners 28">
            <a:extLst>
              <a:ext uri="{FF2B5EF4-FFF2-40B4-BE49-F238E27FC236}">
                <a16:creationId xmlns:a16="http://schemas.microsoft.com/office/drawing/2014/main" xmlns="" id="{E631E5A3-BC02-4AA4-B891-AB4C14A67AE2}"/>
              </a:ext>
            </a:extLst>
          </p:cNvPr>
          <p:cNvSpPr/>
          <p:nvPr/>
        </p:nvSpPr>
        <p:spPr>
          <a:xfrm>
            <a:off x="6665049" y="3469759"/>
            <a:ext cx="5008143" cy="5436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The rights holder determines from the product description or photos that the seller is selling counterfeits.</a:t>
            </a:r>
          </a:p>
        </p:txBody>
      </p:sp>
      <p:sp>
        <p:nvSpPr>
          <p:cNvPr id="20" name="Rectangle: Rounded Corners 29">
            <a:extLst>
              <a:ext uri="{FF2B5EF4-FFF2-40B4-BE49-F238E27FC236}">
                <a16:creationId xmlns:a16="http://schemas.microsoft.com/office/drawing/2014/main" xmlns="" id="{88552094-10C6-460E-92A7-89172B13B497}"/>
              </a:ext>
            </a:extLst>
          </p:cNvPr>
          <p:cNvSpPr/>
          <p:nvPr/>
        </p:nvSpPr>
        <p:spPr>
          <a:xfrm>
            <a:off x="6665049" y="4237106"/>
            <a:ext cx="5008143" cy="4481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sz="1400" dirty="0"/>
              <a:t>Product page contains obvious counterfeit or pirated text or product description.</a:t>
            </a:r>
          </a:p>
        </p:txBody>
      </p:sp>
      <p:sp>
        <p:nvSpPr>
          <p:cNvPr id="21" name="Rectangle: Rounded Corners 30">
            <a:extLst>
              <a:ext uri="{FF2B5EF4-FFF2-40B4-BE49-F238E27FC236}">
                <a16:creationId xmlns:a16="http://schemas.microsoft.com/office/drawing/2014/main" xmlns="" id="{1145581E-958E-46B5-8CAA-16E4ADE4ACBD}"/>
              </a:ext>
            </a:extLst>
          </p:cNvPr>
          <p:cNvSpPr/>
          <p:nvPr/>
        </p:nvSpPr>
        <p:spPr>
          <a:xfrm>
            <a:off x="6665049" y="4909023"/>
            <a:ext cx="5008143" cy="4301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The seller has admitted through Ali-</a:t>
            </a:r>
            <a:r>
              <a:rPr lang="en-CA" sz="1400" dirty="0" err="1"/>
              <a:t>Wangwang</a:t>
            </a:r>
            <a:endParaRPr lang="en-CA" sz="1400" dirty="0"/>
          </a:p>
          <a:p>
            <a:pPr algn="ctr"/>
            <a:r>
              <a:rPr lang="en-CA" sz="1400" dirty="0"/>
              <a:t>that the product is counterfeit.</a:t>
            </a:r>
          </a:p>
        </p:txBody>
      </p:sp>
      <p:sp>
        <p:nvSpPr>
          <p:cNvPr id="22" name="Rectangle: Rounded Corners 31">
            <a:extLst>
              <a:ext uri="{FF2B5EF4-FFF2-40B4-BE49-F238E27FC236}">
                <a16:creationId xmlns:a16="http://schemas.microsoft.com/office/drawing/2014/main" xmlns="" id="{3D059B47-D040-40E5-9360-AC2339280C36}"/>
              </a:ext>
            </a:extLst>
          </p:cNvPr>
          <p:cNvSpPr/>
          <p:nvPr/>
        </p:nvSpPr>
        <p:spPr>
          <a:xfrm>
            <a:off x="6665049" y="5841139"/>
            <a:ext cx="5008143" cy="3560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a:t>Trademark is obscured to avoid counterfeit identification.</a:t>
            </a:r>
            <a:endParaRPr lang="en-CA" sz="1400" dirty="0"/>
          </a:p>
        </p:txBody>
      </p:sp>
      <p:cxnSp>
        <p:nvCxnSpPr>
          <p:cNvPr id="23" name="Straight Arrow Connector 22">
            <a:extLst>
              <a:ext uri="{FF2B5EF4-FFF2-40B4-BE49-F238E27FC236}">
                <a16:creationId xmlns:a16="http://schemas.microsoft.com/office/drawing/2014/main" xmlns="" id="{48BE6BAC-64F4-4969-96B2-A7862982FDFC}"/>
              </a:ext>
            </a:extLst>
          </p:cNvPr>
          <p:cNvCxnSpPr>
            <a:stCxn id="2" idx="3"/>
            <a:endCxn id="16" idx="1"/>
          </p:cNvCxnSpPr>
          <p:nvPr/>
        </p:nvCxnSpPr>
        <p:spPr>
          <a:xfrm>
            <a:off x="5917931" y="1740359"/>
            <a:ext cx="747116" cy="6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95FBC99D-666B-4BFC-A206-711479EEEB35}"/>
              </a:ext>
            </a:extLst>
          </p:cNvPr>
          <p:cNvCxnSpPr>
            <a:stCxn id="3" idx="3"/>
            <a:endCxn id="17" idx="1"/>
          </p:cNvCxnSpPr>
          <p:nvPr/>
        </p:nvCxnSpPr>
        <p:spPr>
          <a:xfrm flipV="1">
            <a:off x="5927967" y="2425091"/>
            <a:ext cx="737081" cy="102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EB2B1D78-12E1-44B6-8AE4-9B9C928E18B7}"/>
              </a:ext>
            </a:extLst>
          </p:cNvPr>
          <p:cNvCxnSpPr>
            <a:cxnSpLocks/>
            <a:stCxn id="4" idx="3"/>
            <a:endCxn id="18" idx="1"/>
          </p:cNvCxnSpPr>
          <p:nvPr/>
        </p:nvCxnSpPr>
        <p:spPr>
          <a:xfrm>
            <a:off x="5938725" y="3063409"/>
            <a:ext cx="726324" cy="6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21F7C5B2-FD84-411D-8165-2E814DBD34EB}"/>
              </a:ext>
            </a:extLst>
          </p:cNvPr>
          <p:cNvCxnSpPr>
            <a:stCxn id="6" idx="3"/>
            <a:endCxn id="20" idx="1"/>
          </p:cNvCxnSpPr>
          <p:nvPr/>
        </p:nvCxnSpPr>
        <p:spPr>
          <a:xfrm>
            <a:off x="5911830" y="4451353"/>
            <a:ext cx="753219" cy="9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D6BF7C86-497C-4FBA-8506-360302E3CD52}"/>
              </a:ext>
            </a:extLst>
          </p:cNvPr>
          <p:cNvCxnSpPr>
            <a:stCxn id="7" idx="3"/>
            <a:endCxn id="21" idx="1"/>
          </p:cNvCxnSpPr>
          <p:nvPr/>
        </p:nvCxnSpPr>
        <p:spPr>
          <a:xfrm flipV="1">
            <a:off x="5917209" y="5124106"/>
            <a:ext cx="747840" cy="370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D23AE896-952B-4DEA-A2D4-84B0DED5A064}"/>
              </a:ext>
            </a:extLst>
          </p:cNvPr>
          <p:cNvCxnSpPr>
            <a:stCxn id="8" idx="3"/>
            <a:endCxn id="22" idx="1"/>
          </p:cNvCxnSpPr>
          <p:nvPr/>
        </p:nvCxnSpPr>
        <p:spPr>
          <a:xfrm flipV="1">
            <a:off x="5922588" y="6019182"/>
            <a:ext cx="74246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xmlns="" id="{F62E2163-BEB5-4D01-9CB7-8BB04AE795C4}"/>
              </a:ext>
            </a:extLst>
          </p:cNvPr>
          <p:cNvCxnSpPr>
            <a:cxnSpLocks/>
            <a:stCxn id="5" idx="3"/>
            <a:endCxn id="19" idx="1"/>
          </p:cNvCxnSpPr>
          <p:nvPr/>
        </p:nvCxnSpPr>
        <p:spPr>
          <a:xfrm flipV="1">
            <a:off x="5938725" y="3741561"/>
            <a:ext cx="72632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6" name="Picture 85"/>
          <p:cNvPicPr>
            <a:picLocks noChangeAspect="1"/>
          </p:cNvPicPr>
          <p:nvPr/>
        </p:nvPicPr>
        <p:blipFill>
          <a:blip r:embed="rId3"/>
          <a:stretch>
            <a:fillRect/>
          </a:stretch>
        </p:blipFill>
        <p:spPr>
          <a:xfrm>
            <a:off x="345574" y="3179177"/>
            <a:ext cx="1621677" cy="1103472"/>
          </a:xfrm>
          <a:prstGeom prst="rect">
            <a:avLst/>
          </a:prstGeom>
        </p:spPr>
      </p:pic>
      <p:sp>
        <p:nvSpPr>
          <p:cNvPr id="87" name="Rectangle 86"/>
          <p:cNvSpPr/>
          <p:nvPr/>
        </p:nvSpPr>
        <p:spPr>
          <a:xfrm>
            <a:off x="195072" y="617364"/>
            <a:ext cx="11289792" cy="584775"/>
          </a:xfrm>
          <a:prstGeom prst="rect">
            <a:avLst/>
          </a:prstGeom>
        </p:spPr>
        <p:txBody>
          <a:bodyPr wrap="square">
            <a:spAutoFit/>
          </a:bodyPr>
          <a:lstStyle/>
          <a:p>
            <a:pPr algn="ctr"/>
            <a:r>
              <a:rPr lang="en-US" sz="3200" b="1" dirty="0">
                <a:solidFill>
                  <a:srgbClr val="AE5128"/>
                </a:solidFill>
                <a:latin typeface="Calibri (body)"/>
              </a:rPr>
              <a:t>Step 3. Reasons for complain - Trademark - Counterfeit</a:t>
            </a:r>
            <a:endParaRPr lang="en-CA" sz="3200" b="1" dirty="0">
              <a:solidFill>
                <a:srgbClr val="AE5128"/>
              </a:solidFill>
              <a:latin typeface="Calibri (body)"/>
            </a:endParaRPr>
          </a:p>
        </p:txBody>
      </p:sp>
    </p:spTree>
    <p:extLst>
      <p:ext uri="{BB962C8B-B14F-4D97-AF65-F5344CB8AC3E}">
        <p14:creationId xmlns:p14="http://schemas.microsoft.com/office/powerpoint/2010/main" val="8130334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229" y="240715"/>
            <a:ext cx="10895764" cy="954107"/>
          </a:xfrm>
          <a:prstGeom prst="rect">
            <a:avLst/>
          </a:prstGeom>
        </p:spPr>
        <p:txBody>
          <a:bodyPr wrap="square">
            <a:spAutoFit/>
          </a:bodyPr>
          <a:lstStyle/>
          <a:p>
            <a:pPr algn="ctr"/>
            <a:r>
              <a:rPr lang="en-US" sz="2800" b="1" dirty="0">
                <a:solidFill>
                  <a:srgbClr val="AE5128"/>
                </a:solidFill>
                <a:latin typeface="Calibri (body)"/>
              </a:rPr>
              <a:t>Step 3. Reasons for complain –Trademark – Unfair/Unauthorized Use </a:t>
            </a:r>
            <a:endParaRPr lang="en-CA" sz="2800" b="1" dirty="0">
              <a:solidFill>
                <a:srgbClr val="AE5128"/>
              </a:solidFill>
              <a:latin typeface="Calibri (body)"/>
            </a:endParaRPr>
          </a:p>
        </p:txBody>
      </p:sp>
      <p:sp>
        <p:nvSpPr>
          <p:cNvPr id="23" name="Rectangle 22">
            <a:extLst>
              <a:ext uri="{FF2B5EF4-FFF2-40B4-BE49-F238E27FC236}">
                <a16:creationId xmlns:a16="http://schemas.microsoft.com/office/drawing/2014/main" xmlns="" id="{B6C5A494-1DA2-45D7-8E39-AB22C07EA8A8}"/>
              </a:ext>
            </a:extLst>
          </p:cNvPr>
          <p:cNvSpPr/>
          <p:nvPr/>
        </p:nvSpPr>
        <p:spPr>
          <a:xfrm>
            <a:off x="2660721" y="1126684"/>
            <a:ext cx="2474259" cy="7853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Judicial or administrative decision</a:t>
            </a:r>
          </a:p>
        </p:txBody>
      </p:sp>
      <p:sp>
        <p:nvSpPr>
          <p:cNvPr id="24" name="Rectangle 23">
            <a:extLst>
              <a:ext uri="{FF2B5EF4-FFF2-40B4-BE49-F238E27FC236}">
                <a16:creationId xmlns:a16="http://schemas.microsoft.com/office/drawing/2014/main" xmlns="" id="{060B2BBE-C29A-4FD8-B1AE-DCE5214B6826}"/>
              </a:ext>
            </a:extLst>
          </p:cNvPr>
          <p:cNvSpPr/>
          <p:nvPr/>
        </p:nvSpPr>
        <p:spPr>
          <a:xfrm>
            <a:off x="2660722" y="2566415"/>
            <a:ext cx="2474259" cy="7853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Free riding</a:t>
            </a:r>
          </a:p>
        </p:txBody>
      </p:sp>
      <p:sp>
        <p:nvSpPr>
          <p:cNvPr id="25" name="Rectangle 24">
            <a:extLst>
              <a:ext uri="{FF2B5EF4-FFF2-40B4-BE49-F238E27FC236}">
                <a16:creationId xmlns:a16="http://schemas.microsoft.com/office/drawing/2014/main" xmlns="" id="{8D295D93-C392-47A5-8819-732DD4AA3592}"/>
              </a:ext>
            </a:extLst>
          </p:cNvPr>
          <p:cNvSpPr/>
          <p:nvPr/>
        </p:nvSpPr>
        <p:spPr>
          <a:xfrm>
            <a:off x="2660720" y="4006146"/>
            <a:ext cx="2474259" cy="7853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Unfair/Unauthorized use of other’s trademark</a:t>
            </a:r>
            <a:endParaRPr lang="en-CA" b="1" dirty="0"/>
          </a:p>
        </p:txBody>
      </p:sp>
      <p:sp>
        <p:nvSpPr>
          <p:cNvPr id="26" name="Rectangle 25">
            <a:extLst>
              <a:ext uri="{FF2B5EF4-FFF2-40B4-BE49-F238E27FC236}">
                <a16:creationId xmlns:a16="http://schemas.microsoft.com/office/drawing/2014/main" xmlns="" id="{6B592E3F-DD9B-4D85-907F-62F859A1F59C}"/>
              </a:ext>
            </a:extLst>
          </p:cNvPr>
          <p:cNvSpPr/>
          <p:nvPr/>
        </p:nvSpPr>
        <p:spPr>
          <a:xfrm>
            <a:off x="2660719" y="5445877"/>
            <a:ext cx="2474259" cy="7853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t>Others</a:t>
            </a:r>
          </a:p>
        </p:txBody>
      </p:sp>
      <p:cxnSp>
        <p:nvCxnSpPr>
          <p:cNvPr id="27" name="Straight Arrow Connector 26">
            <a:extLst>
              <a:ext uri="{FF2B5EF4-FFF2-40B4-BE49-F238E27FC236}">
                <a16:creationId xmlns:a16="http://schemas.microsoft.com/office/drawing/2014/main" xmlns="" id="{82AB0BB9-88A4-4631-94F9-F7A445E7AE80}"/>
              </a:ext>
            </a:extLst>
          </p:cNvPr>
          <p:cNvCxnSpPr>
            <a:endCxn id="23" idx="1"/>
          </p:cNvCxnSpPr>
          <p:nvPr/>
        </p:nvCxnSpPr>
        <p:spPr>
          <a:xfrm flipV="1">
            <a:off x="2015266" y="1519338"/>
            <a:ext cx="645455" cy="2214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2F2EB6DC-5F41-4C80-9D5D-783A5392C728}"/>
              </a:ext>
            </a:extLst>
          </p:cNvPr>
          <p:cNvCxnSpPr>
            <a:endCxn id="24" idx="1"/>
          </p:cNvCxnSpPr>
          <p:nvPr/>
        </p:nvCxnSpPr>
        <p:spPr>
          <a:xfrm flipV="1">
            <a:off x="2015266" y="2959069"/>
            <a:ext cx="645456" cy="774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xmlns="" id="{91FC28C3-C9E9-4A80-876E-34B377348E88}"/>
              </a:ext>
            </a:extLst>
          </p:cNvPr>
          <p:cNvCxnSpPr>
            <a:endCxn id="25" idx="1"/>
          </p:cNvCxnSpPr>
          <p:nvPr/>
        </p:nvCxnSpPr>
        <p:spPr>
          <a:xfrm>
            <a:off x="2015266" y="3733620"/>
            <a:ext cx="645454" cy="665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xmlns="" id="{A7AFE9AC-CEB5-430F-9C76-1C883BE532BA}"/>
              </a:ext>
            </a:extLst>
          </p:cNvPr>
          <p:cNvCxnSpPr>
            <a:endCxn id="26" idx="1"/>
          </p:cNvCxnSpPr>
          <p:nvPr/>
        </p:nvCxnSpPr>
        <p:spPr>
          <a:xfrm>
            <a:off x="2015266" y="3733620"/>
            <a:ext cx="645453" cy="21049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Rounded Corners 18">
            <a:extLst>
              <a:ext uri="{FF2B5EF4-FFF2-40B4-BE49-F238E27FC236}">
                <a16:creationId xmlns:a16="http://schemas.microsoft.com/office/drawing/2014/main" xmlns="" id="{8DC70038-88C7-4C49-BFD4-6178D9B78D65}"/>
              </a:ext>
            </a:extLst>
          </p:cNvPr>
          <p:cNvSpPr/>
          <p:nvPr/>
        </p:nvSpPr>
        <p:spPr>
          <a:xfrm>
            <a:off x="6017110" y="1126684"/>
            <a:ext cx="5109883" cy="785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Established by judicial or administrative adjudication to be an infringing product. </a:t>
            </a:r>
          </a:p>
        </p:txBody>
      </p:sp>
      <p:sp>
        <p:nvSpPr>
          <p:cNvPr id="32" name="Rectangle: Rounded Corners 19">
            <a:extLst>
              <a:ext uri="{FF2B5EF4-FFF2-40B4-BE49-F238E27FC236}">
                <a16:creationId xmlns:a16="http://schemas.microsoft.com/office/drawing/2014/main" xmlns="" id="{50E641C8-9976-4245-9DFE-A24BF1798A9A}"/>
              </a:ext>
            </a:extLst>
          </p:cNvPr>
          <p:cNvSpPr/>
          <p:nvPr/>
        </p:nvSpPr>
        <p:spPr>
          <a:xfrm>
            <a:off x="6033246" y="2442702"/>
            <a:ext cx="5109883" cy="10327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Product does not belong to the rights holder, but the seller has included the rights holder’s trademark in the </a:t>
            </a:r>
            <a:r>
              <a:rPr lang="en-CA" dirty="0">
                <a:solidFill>
                  <a:srgbClr val="FF0000"/>
                </a:solidFill>
              </a:rPr>
              <a:t>product title or product description.</a:t>
            </a:r>
          </a:p>
        </p:txBody>
      </p:sp>
      <p:sp>
        <p:nvSpPr>
          <p:cNvPr id="33" name="Rectangle: Rounded Corners 20">
            <a:extLst>
              <a:ext uri="{FF2B5EF4-FFF2-40B4-BE49-F238E27FC236}">
                <a16:creationId xmlns:a16="http://schemas.microsoft.com/office/drawing/2014/main" xmlns="" id="{901E14C7-0588-4E76-82B5-DCD30D69D7D4}"/>
              </a:ext>
            </a:extLst>
          </p:cNvPr>
          <p:cNvSpPr/>
          <p:nvPr/>
        </p:nvSpPr>
        <p:spPr>
          <a:xfrm>
            <a:off x="6033246" y="3733620"/>
            <a:ext cx="5109883" cy="13339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The logo that appears on the </a:t>
            </a:r>
            <a:r>
              <a:rPr lang="en-CA" dirty="0">
                <a:solidFill>
                  <a:srgbClr val="FF0000"/>
                </a:solidFill>
              </a:rPr>
              <a:t>product information page </a:t>
            </a:r>
            <a:r>
              <a:rPr lang="en-CA" dirty="0"/>
              <a:t>is exactly the same as the trademark of the reporting party. This does not include cases where the product name is used in a normal manner in the product description. </a:t>
            </a:r>
          </a:p>
        </p:txBody>
      </p:sp>
      <p:sp>
        <p:nvSpPr>
          <p:cNvPr id="34" name="Rectangle: Rounded Corners 21">
            <a:extLst>
              <a:ext uri="{FF2B5EF4-FFF2-40B4-BE49-F238E27FC236}">
                <a16:creationId xmlns:a16="http://schemas.microsoft.com/office/drawing/2014/main" xmlns="" id="{3D3EEBA1-7AA1-43A9-BB1E-686F4E1E6C32}"/>
              </a:ext>
            </a:extLst>
          </p:cNvPr>
          <p:cNvSpPr/>
          <p:nvPr/>
        </p:nvSpPr>
        <p:spPr>
          <a:xfrm>
            <a:off x="6137237" y="5445877"/>
            <a:ext cx="5109883" cy="785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Trademark infringement other than those described above.</a:t>
            </a:r>
          </a:p>
        </p:txBody>
      </p:sp>
      <p:cxnSp>
        <p:nvCxnSpPr>
          <p:cNvPr id="35" name="Straight Arrow Connector 34">
            <a:extLst>
              <a:ext uri="{FF2B5EF4-FFF2-40B4-BE49-F238E27FC236}">
                <a16:creationId xmlns:a16="http://schemas.microsoft.com/office/drawing/2014/main" xmlns="" id="{9F6D279D-9463-4156-942C-7E0C17F24D54}"/>
              </a:ext>
            </a:extLst>
          </p:cNvPr>
          <p:cNvCxnSpPr>
            <a:stCxn id="23" idx="3"/>
          </p:cNvCxnSpPr>
          <p:nvPr/>
        </p:nvCxnSpPr>
        <p:spPr>
          <a:xfrm>
            <a:off x="5134980" y="1519338"/>
            <a:ext cx="8821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57CC7CA5-3E6D-4422-93A5-2E7BDAD5F95D}"/>
              </a:ext>
            </a:extLst>
          </p:cNvPr>
          <p:cNvCxnSpPr>
            <a:stCxn id="24" idx="3"/>
            <a:endCxn id="32" idx="1"/>
          </p:cNvCxnSpPr>
          <p:nvPr/>
        </p:nvCxnSpPr>
        <p:spPr>
          <a:xfrm>
            <a:off x="5134981" y="2959069"/>
            <a:ext cx="8982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xmlns="" id="{D0C4CE89-1F47-447C-A2F2-4C2B0634A621}"/>
              </a:ext>
            </a:extLst>
          </p:cNvPr>
          <p:cNvCxnSpPr>
            <a:stCxn id="25" idx="3"/>
            <a:endCxn id="33" idx="1"/>
          </p:cNvCxnSpPr>
          <p:nvPr/>
        </p:nvCxnSpPr>
        <p:spPr>
          <a:xfrm>
            <a:off x="5134979" y="4398800"/>
            <a:ext cx="898267" cy="1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xmlns="" id="{FB147ED7-4C70-4FF3-A547-032B5171321D}"/>
              </a:ext>
            </a:extLst>
          </p:cNvPr>
          <p:cNvCxnSpPr>
            <a:stCxn id="26" idx="3"/>
            <a:endCxn id="34" idx="1"/>
          </p:cNvCxnSpPr>
          <p:nvPr/>
        </p:nvCxnSpPr>
        <p:spPr>
          <a:xfrm>
            <a:off x="5134978" y="5838531"/>
            <a:ext cx="10022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xmlns="" id="{00D115C0-CCD4-49E4-A865-680B29CE4831}"/>
              </a:ext>
            </a:extLst>
          </p:cNvPr>
          <p:cNvSpPr/>
          <p:nvPr/>
        </p:nvSpPr>
        <p:spPr>
          <a:xfrm>
            <a:off x="231228" y="3227293"/>
            <a:ext cx="1784038" cy="15491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UNFAIR/</a:t>
            </a:r>
          </a:p>
          <a:p>
            <a:pPr algn="ctr"/>
            <a:r>
              <a:rPr lang="en-CA" b="1" dirty="0"/>
              <a:t>UNAUTHORIZED USE OF OTHER’S TRADEMARK</a:t>
            </a:r>
            <a:endParaRPr lang="en-CA" dirty="0"/>
          </a:p>
        </p:txBody>
      </p:sp>
    </p:spTree>
    <p:extLst>
      <p:ext uri="{BB962C8B-B14F-4D97-AF65-F5344CB8AC3E}">
        <p14:creationId xmlns:p14="http://schemas.microsoft.com/office/powerpoint/2010/main" val="6633690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B31B9633-CFE7-4CBC-A549-0619C74D35F9}"/>
              </a:ext>
            </a:extLst>
          </p:cNvPr>
          <p:cNvSpPr/>
          <p:nvPr/>
        </p:nvSpPr>
        <p:spPr>
          <a:xfrm>
            <a:off x="405114" y="3087445"/>
            <a:ext cx="2377440" cy="1183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Unfair/unauthorized use of other’s patent</a:t>
            </a:r>
            <a:endParaRPr lang="en-CA" dirty="0"/>
          </a:p>
        </p:txBody>
      </p:sp>
      <p:sp>
        <p:nvSpPr>
          <p:cNvPr id="9" name="Rectangle 8">
            <a:extLst>
              <a:ext uri="{FF2B5EF4-FFF2-40B4-BE49-F238E27FC236}">
                <a16:creationId xmlns:a16="http://schemas.microsoft.com/office/drawing/2014/main" xmlns="" id="{EA6CC887-1C42-48D7-9C9D-F041B43A3080}"/>
              </a:ext>
            </a:extLst>
          </p:cNvPr>
          <p:cNvSpPr/>
          <p:nvPr/>
        </p:nvSpPr>
        <p:spPr>
          <a:xfrm>
            <a:off x="4443066" y="4109422"/>
            <a:ext cx="3305866" cy="860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Non-judicial or administrative decision</a:t>
            </a:r>
          </a:p>
        </p:txBody>
      </p:sp>
      <p:cxnSp>
        <p:nvCxnSpPr>
          <p:cNvPr id="10" name="Straight Arrow Connector 9">
            <a:extLst>
              <a:ext uri="{FF2B5EF4-FFF2-40B4-BE49-F238E27FC236}">
                <a16:creationId xmlns:a16="http://schemas.microsoft.com/office/drawing/2014/main" xmlns="" id="{8F3F83B4-CBAA-4D88-A5C4-6E8C128921A6}"/>
              </a:ext>
            </a:extLst>
          </p:cNvPr>
          <p:cNvCxnSpPr>
            <a:stCxn id="8" idx="3"/>
          </p:cNvCxnSpPr>
          <p:nvPr/>
        </p:nvCxnSpPr>
        <p:spPr>
          <a:xfrm flipV="1">
            <a:off x="2782554" y="2657139"/>
            <a:ext cx="1660512" cy="10219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4AE1DDAC-73A2-42EF-9750-D5E158E037BA}"/>
              </a:ext>
            </a:extLst>
          </p:cNvPr>
          <p:cNvCxnSpPr>
            <a:stCxn id="8" idx="3"/>
            <a:endCxn id="9" idx="1"/>
          </p:cNvCxnSpPr>
          <p:nvPr/>
        </p:nvCxnSpPr>
        <p:spPr>
          <a:xfrm>
            <a:off x="2782554" y="3679116"/>
            <a:ext cx="1660512" cy="860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8750460" y="4109422"/>
            <a:ext cx="3183038" cy="1261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Requires a </a:t>
            </a:r>
            <a:r>
              <a:rPr lang="en-US" dirty="0">
                <a:solidFill>
                  <a:srgbClr val="C00000"/>
                </a:solidFill>
              </a:rPr>
              <a:t>comparison report </a:t>
            </a:r>
            <a:r>
              <a:rPr lang="en-US" dirty="0"/>
              <a:t>illustrating the difference between the registered patent and the infringing product</a:t>
            </a:r>
          </a:p>
        </p:txBody>
      </p:sp>
      <p:cxnSp>
        <p:nvCxnSpPr>
          <p:cNvPr id="13" name="Straight Arrow Connector 12">
            <a:extLst>
              <a:ext uri="{FF2B5EF4-FFF2-40B4-BE49-F238E27FC236}">
                <a16:creationId xmlns:a16="http://schemas.microsoft.com/office/drawing/2014/main" xmlns="" id="{4AE1DDAC-73A2-42EF-9750-D5E158E037BA}"/>
              </a:ext>
            </a:extLst>
          </p:cNvPr>
          <p:cNvCxnSpPr>
            <a:stCxn id="9" idx="3"/>
          </p:cNvCxnSpPr>
          <p:nvPr/>
        </p:nvCxnSpPr>
        <p:spPr>
          <a:xfrm>
            <a:off x="7748932" y="4539728"/>
            <a:ext cx="10015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xmlns="" id="{8B934C14-AA13-4776-8AAA-49335B002FC3}"/>
              </a:ext>
            </a:extLst>
          </p:cNvPr>
          <p:cNvSpPr/>
          <p:nvPr/>
        </p:nvSpPr>
        <p:spPr>
          <a:xfrm>
            <a:off x="4443066" y="2226833"/>
            <a:ext cx="3305867" cy="860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Judicial or administrative decision</a:t>
            </a:r>
          </a:p>
        </p:txBody>
      </p:sp>
      <p:sp>
        <p:nvSpPr>
          <p:cNvPr id="15" name="Rectangle 14"/>
          <p:cNvSpPr/>
          <p:nvPr/>
        </p:nvSpPr>
        <p:spPr>
          <a:xfrm>
            <a:off x="1418782" y="848978"/>
            <a:ext cx="9868407" cy="630942"/>
          </a:xfrm>
          <a:prstGeom prst="rect">
            <a:avLst/>
          </a:prstGeom>
        </p:spPr>
        <p:txBody>
          <a:bodyPr wrap="none">
            <a:spAutoFit/>
          </a:bodyPr>
          <a:lstStyle/>
          <a:p>
            <a:r>
              <a:rPr lang="en-US" sz="3500" b="1" dirty="0">
                <a:solidFill>
                  <a:srgbClr val="AE5128"/>
                </a:solidFill>
                <a:latin typeface="Calibri (body)"/>
              </a:rPr>
              <a:t>Step 3. Reasons for complain - </a:t>
            </a:r>
            <a:r>
              <a:rPr lang="en-CA" sz="3500" b="1" dirty="0">
                <a:solidFill>
                  <a:srgbClr val="AE5128"/>
                </a:solidFill>
                <a:latin typeface="Calibri (body)"/>
              </a:rPr>
              <a:t>Design Patent</a:t>
            </a:r>
            <a:endParaRPr lang="en-CA" sz="3500" dirty="0">
              <a:solidFill>
                <a:srgbClr val="AE5128"/>
              </a:solidFill>
            </a:endParaRPr>
          </a:p>
        </p:txBody>
      </p:sp>
    </p:spTree>
    <p:extLst>
      <p:ext uri="{BB962C8B-B14F-4D97-AF65-F5344CB8AC3E}">
        <p14:creationId xmlns:p14="http://schemas.microsoft.com/office/powerpoint/2010/main" val="34601274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xmlns="" id="{A87302F8-2785-4230-8FDF-E51190FDAED7}"/>
              </a:ext>
            </a:extLst>
          </p:cNvPr>
          <p:cNvSpPr txBox="1">
            <a:spLocks/>
          </p:cNvSpPr>
          <p:nvPr/>
        </p:nvSpPr>
        <p:spPr>
          <a:xfrm>
            <a:off x="2364824" y="1154627"/>
            <a:ext cx="3502306" cy="492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lt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lt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indent="0" algn="ctr">
              <a:lnSpc>
                <a:spcPct val="70000"/>
              </a:lnSpc>
              <a:spcBef>
                <a:spcPts val="0"/>
              </a:spcBef>
              <a:buFont typeface="Calibri" panose="020F0502020204030204" pitchFamily="34" charset="0"/>
              <a:buNone/>
            </a:pPr>
            <a:r>
              <a:rPr lang="en-CA" sz="1800"/>
              <a:t>Judicial or administrative decision</a:t>
            </a:r>
            <a:endParaRPr lang="en-CA" sz="1800" dirty="0"/>
          </a:p>
        </p:txBody>
      </p:sp>
      <p:sp>
        <p:nvSpPr>
          <p:cNvPr id="3" name="Rectangle 2"/>
          <p:cNvSpPr/>
          <p:nvPr/>
        </p:nvSpPr>
        <p:spPr>
          <a:xfrm>
            <a:off x="271777" y="2325128"/>
            <a:ext cx="1319514" cy="14460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Software, Books, Audio and Video Products</a:t>
            </a:r>
          </a:p>
        </p:txBody>
      </p:sp>
      <p:sp>
        <p:nvSpPr>
          <p:cNvPr id="4" name="Rectangle: Rounded Corners 25">
            <a:extLst>
              <a:ext uri="{FF2B5EF4-FFF2-40B4-BE49-F238E27FC236}">
                <a16:creationId xmlns:a16="http://schemas.microsoft.com/office/drawing/2014/main" xmlns="" id="{2B74D306-7A4F-41A3-8E43-B1B2BF11BE57}"/>
              </a:ext>
            </a:extLst>
          </p:cNvPr>
          <p:cNvSpPr/>
          <p:nvPr/>
        </p:nvSpPr>
        <p:spPr>
          <a:xfrm>
            <a:off x="6640663" y="1154627"/>
            <a:ext cx="5008143" cy="42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Established by judicial or administrative adjudication to be a fake product.</a:t>
            </a:r>
          </a:p>
        </p:txBody>
      </p:sp>
      <p:sp>
        <p:nvSpPr>
          <p:cNvPr id="5" name="Rectangle 4"/>
          <p:cNvSpPr/>
          <p:nvPr/>
        </p:nvSpPr>
        <p:spPr>
          <a:xfrm>
            <a:off x="2260652" y="3481717"/>
            <a:ext cx="3502306" cy="439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Pirated products</a:t>
            </a:r>
          </a:p>
        </p:txBody>
      </p:sp>
      <p:sp>
        <p:nvSpPr>
          <p:cNvPr id="6" name="Rounded Rectangle 5"/>
          <p:cNvSpPr/>
          <p:nvPr/>
        </p:nvSpPr>
        <p:spPr>
          <a:xfrm>
            <a:off x="6640663" y="1768410"/>
            <a:ext cx="5008143" cy="8638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This type or model of products has not been produced anywhere in the world by the rights holder or an authorized manufacturer.</a:t>
            </a:r>
          </a:p>
        </p:txBody>
      </p:sp>
      <p:sp>
        <p:nvSpPr>
          <p:cNvPr id="7" name="Rounded Rectangle 6"/>
          <p:cNvSpPr/>
          <p:nvPr/>
        </p:nvSpPr>
        <p:spPr>
          <a:xfrm>
            <a:off x="6627240" y="2823968"/>
            <a:ext cx="5034987" cy="8097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According to the product description and product image, the product being sold is different from your product. Need to provide comparison report describing the authentic and pirated product.</a:t>
            </a:r>
          </a:p>
        </p:txBody>
      </p:sp>
      <p:sp>
        <p:nvSpPr>
          <p:cNvPr id="8" name="Rounded Rectangle 7"/>
          <p:cNvSpPr/>
          <p:nvPr/>
        </p:nvSpPr>
        <p:spPr>
          <a:xfrm>
            <a:off x="6613814" y="3825423"/>
            <a:ext cx="5034987" cy="4033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Obvious </a:t>
            </a:r>
            <a:r>
              <a:rPr lang="en-US" sz="1400" dirty="0"/>
              <a:t>words on product page indicating pirated product</a:t>
            </a:r>
          </a:p>
        </p:txBody>
      </p:sp>
      <p:sp>
        <p:nvSpPr>
          <p:cNvPr id="9" name="Rounded Rectangle 8"/>
          <p:cNvSpPr/>
          <p:nvPr/>
        </p:nvSpPr>
        <p:spPr>
          <a:xfrm>
            <a:off x="6613812" y="4417773"/>
            <a:ext cx="5034987" cy="3827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Seller admitted counterfeit on Ali-</a:t>
            </a:r>
            <a:r>
              <a:rPr lang="en-CA" sz="1400" dirty="0" err="1"/>
              <a:t>Wangwang</a:t>
            </a:r>
            <a:endParaRPr lang="en-CA" sz="1400" dirty="0"/>
          </a:p>
        </p:txBody>
      </p:sp>
      <p:sp>
        <p:nvSpPr>
          <p:cNvPr id="10" name="Rounded Rectangle 9"/>
          <p:cNvSpPr/>
          <p:nvPr/>
        </p:nvSpPr>
        <p:spPr>
          <a:xfrm>
            <a:off x="6613812" y="4930790"/>
            <a:ext cx="5034987" cy="5332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Previous purchasing experience from the online store and</a:t>
            </a:r>
            <a:r>
              <a:rPr lang="zh-CN" altLang="en-US" sz="1400" dirty="0"/>
              <a:t> </a:t>
            </a:r>
            <a:r>
              <a:rPr lang="en-US" altLang="zh-CN" sz="1400" dirty="0"/>
              <a:t>the purchased product has been identified as fake</a:t>
            </a:r>
            <a:r>
              <a:rPr lang="en-US" sz="1400" dirty="0"/>
              <a:t> </a:t>
            </a:r>
          </a:p>
        </p:txBody>
      </p:sp>
      <p:cxnSp>
        <p:nvCxnSpPr>
          <p:cNvPr id="11" name="Straight Arrow Connector 10">
            <a:extLst>
              <a:ext uri="{FF2B5EF4-FFF2-40B4-BE49-F238E27FC236}">
                <a16:creationId xmlns:a16="http://schemas.microsoft.com/office/drawing/2014/main" xmlns="" id="{8F3F83B4-CBAA-4D88-A5C4-6E8C128921A6}"/>
              </a:ext>
            </a:extLst>
          </p:cNvPr>
          <p:cNvCxnSpPr>
            <a:stCxn id="3" idx="3"/>
          </p:cNvCxnSpPr>
          <p:nvPr/>
        </p:nvCxnSpPr>
        <p:spPr>
          <a:xfrm flipV="1">
            <a:off x="1591291" y="1686601"/>
            <a:ext cx="800379" cy="1361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8F3F83B4-CBAA-4D88-A5C4-6E8C128921A6}"/>
              </a:ext>
            </a:extLst>
          </p:cNvPr>
          <p:cNvCxnSpPr/>
          <p:nvPr/>
        </p:nvCxnSpPr>
        <p:spPr>
          <a:xfrm>
            <a:off x="1421555" y="3075656"/>
            <a:ext cx="839097" cy="406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8F3F83B4-CBAA-4D88-A5C4-6E8C128921A6}"/>
              </a:ext>
            </a:extLst>
          </p:cNvPr>
          <p:cNvCxnSpPr>
            <a:endCxn id="4" idx="1"/>
          </p:cNvCxnSpPr>
          <p:nvPr/>
        </p:nvCxnSpPr>
        <p:spPr>
          <a:xfrm>
            <a:off x="5874846" y="1363980"/>
            <a:ext cx="765817" cy="45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8F3F83B4-CBAA-4D88-A5C4-6E8C128921A6}"/>
              </a:ext>
            </a:extLst>
          </p:cNvPr>
          <p:cNvCxnSpPr/>
          <p:nvPr/>
        </p:nvCxnSpPr>
        <p:spPr>
          <a:xfrm flipV="1">
            <a:off x="5721023" y="2304938"/>
            <a:ext cx="892789" cy="1455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8F3F83B4-CBAA-4D88-A5C4-6E8C128921A6}"/>
              </a:ext>
            </a:extLst>
          </p:cNvPr>
          <p:cNvCxnSpPr/>
          <p:nvPr/>
        </p:nvCxnSpPr>
        <p:spPr>
          <a:xfrm flipV="1">
            <a:off x="5761049" y="3481717"/>
            <a:ext cx="852763" cy="192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8F3F83B4-CBAA-4D88-A5C4-6E8C128921A6}"/>
              </a:ext>
            </a:extLst>
          </p:cNvPr>
          <p:cNvCxnSpPr>
            <a:stCxn id="5" idx="3"/>
            <a:endCxn id="8" idx="1"/>
          </p:cNvCxnSpPr>
          <p:nvPr/>
        </p:nvCxnSpPr>
        <p:spPr>
          <a:xfrm>
            <a:off x="5762958" y="3701636"/>
            <a:ext cx="850856" cy="325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8F3F83B4-CBAA-4D88-A5C4-6E8C128921A6}"/>
              </a:ext>
            </a:extLst>
          </p:cNvPr>
          <p:cNvCxnSpPr>
            <a:stCxn id="5" idx="3"/>
            <a:endCxn id="9" idx="1"/>
          </p:cNvCxnSpPr>
          <p:nvPr/>
        </p:nvCxnSpPr>
        <p:spPr>
          <a:xfrm>
            <a:off x="5762958" y="3701636"/>
            <a:ext cx="850854" cy="9075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8F3F83B4-CBAA-4D88-A5C4-6E8C128921A6}"/>
              </a:ext>
            </a:extLst>
          </p:cNvPr>
          <p:cNvCxnSpPr>
            <a:stCxn id="5" idx="3"/>
            <a:endCxn id="10" idx="1"/>
          </p:cNvCxnSpPr>
          <p:nvPr/>
        </p:nvCxnSpPr>
        <p:spPr>
          <a:xfrm>
            <a:off x="5762958" y="3701636"/>
            <a:ext cx="850854" cy="1495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391670" y="5780467"/>
            <a:ext cx="3487222" cy="416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Store Signs, Store Announcements</a:t>
            </a:r>
          </a:p>
        </p:txBody>
      </p:sp>
      <p:sp>
        <p:nvSpPr>
          <p:cNvPr id="20" name="Rounded Rectangle 19"/>
          <p:cNvSpPr/>
          <p:nvPr/>
        </p:nvSpPr>
        <p:spPr>
          <a:xfrm>
            <a:off x="6613812" y="5780466"/>
            <a:ext cx="5021559" cy="4166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Provide reason </a:t>
            </a:r>
            <a:r>
              <a:rPr lang="en-US" sz="1400" dirty="0"/>
              <a:t>and evidence</a:t>
            </a:r>
          </a:p>
        </p:txBody>
      </p:sp>
      <p:cxnSp>
        <p:nvCxnSpPr>
          <p:cNvPr id="21" name="Straight Arrow Connector 20">
            <a:extLst>
              <a:ext uri="{FF2B5EF4-FFF2-40B4-BE49-F238E27FC236}">
                <a16:creationId xmlns:a16="http://schemas.microsoft.com/office/drawing/2014/main" xmlns="" id="{8F3F83B4-CBAA-4D88-A5C4-6E8C128921A6}"/>
              </a:ext>
            </a:extLst>
          </p:cNvPr>
          <p:cNvCxnSpPr>
            <a:stCxn id="3" idx="3"/>
          </p:cNvCxnSpPr>
          <p:nvPr/>
        </p:nvCxnSpPr>
        <p:spPr>
          <a:xfrm>
            <a:off x="1591291" y="3048153"/>
            <a:ext cx="669361" cy="2947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8F3F83B4-CBAA-4D88-A5C4-6E8C128921A6}"/>
              </a:ext>
            </a:extLst>
          </p:cNvPr>
          <p:cNvCxnSpPr>
            <a:stCxn id="19" idx="3"/>
            <a:endCxn id="20" idx="1"/>
          </p:cNvCxnSpPr>
          <p:nvPr/>
        </p:nvCxnSpPr>
        <p:spPr>
          <a:xfrm flipV="1">
            <a:off x="5878892" y="5988811"/>
            <a:ext cx="73492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71777" y="277811"/>
            <a:ext cx="11530079" cy="861774"/>
          </a:xfrm>
          <a:prstGeom prst="rect">
            <a:avLst/>
          </a:prstGeom>
        </p:spPr>
        <p:txBody>
          <a:bodyPr wrap="square">
            <a:spAutoFit/>
          </a:bodyPr>
          <a:lstStyle/>
          <a:p>
            <a:r>
              <a:rPr lang="en-US" sz="2500" b="1" dirty="0">
                <a:solidFill>
                  <a:srgbClr val="AE5128"/>
                </a:solidFill>
                <a:latin typeface="Calibri (body)"/>
              </a:rPr>
              <a:t>Step 3. Reasons for complain </a:t>
            </a:r>
            <a:r>
              <a:rPr lang="en-CA" sz="2500" b="1" dirty="0">
                <a:solidFill>
                  <a:srgbClr val="AE5128"/>
                </a:solidFill>
                <a:latin typeface="Calibri (body)"/>
              </a:rPr>
              <a:t>-</a:t>
            </a:r>
            <a:r>
              <a:rPr lang="en-US" sz="2500" b="1" dirty="0">
                <a:solidFill>
                  <a:srgbClr val="AE5128"/>
                </a:solidFill>
                <a:latin typeface="Calibri (body)"/>
              </a:rPr>
              <a:t> </a:t>
            </a:r>
            <a:r>
              <a:rPr lang="en-CA" sz="2500" b="1" dirty="0">
                <a:solidFill>
                  <a:srgbClr val="AE5128"/>
                </a:solidFill>
                <a:latin typeface="Calibri (body)"/>
              </a:rPr>
              <a:t>Copyright - </a:t>
            </a:r>
            <a:r>
              <a:rPr lang="en-US" sz="2500" b="1" dirty="0">
                <a:solidFill>
                  <a:srgbClr val="AE5128"/>
                </a:solidFill>
                <a:latin typeface="Calibri (body)"/>
              </a:rPr>
              <a:t>Software, Books, Audio and Video Products</a:t>
            </a:r>
            <a:endParaRPr lang="en-CA" sz="2500" dirty="0"/>
          </a:p>
        </p:txBody>
      </p:sp>
    </p:spTree>
    <p:extLst>
      <p:ext uri="{BB962C8B-B14F-4D97-AF65-F5344CB8AC3E}">
        <p14:creationId xmlns:p14="http://schemas.microsoft.com/office/powerpoint/2010/main" val="40530346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txBox="1">
            <a:spLocks/>
          </p:cNvSpPr>
          <p:nvPr/>
        </p:nvSpPr>
        <p:spPr>
          <a:xfrm>
            <a:off x="3576577" y="2460404"/>
            <a:ext cx="3487222" cy="578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lt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lt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indent="0" algn="ctr">
              <a:lnSpc>
                <a:spcPct val="100000"/>
              </a:lnSpc>
              <a:spcBef>
                <a:spcPts val="0"/>
              </a:spcBef>
              <a:buFont typeface="Calibri" panose="020F0502020204030204" pitchFamily="34" charset="0"/>
              <a:buNone/>
            </a:pPr>
            <a:r>
              <a:rPr lang="en-US" sz="1800"/>
              <a:t>Pirated products</a:t>
            </a:r>
            <a:endParaRPr lang="en-US" sz="1800" dirty="0"/>
          </a:p>
        </p:txBody>
      </p:sp>
      <p:sp>
        <p:nvSpPr>
          <p:cNvPr id="9" name="Rectangle 8"/>
          <p:cNvSpPr/>
          <p:nvPr/>
        </p:nvSpPr>
        <p:spPr>
          <a:xfrm>
            <a:off x="3576577" y="4780344"/>
            <a:ext cx="3487222" cy="416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Store Signs, Store Announcements</a:t>
            </a:r>
          </a:p>
        </p:txBody>
      </p:sp>
      <p:cxnSp>
        <p:nvCxnSpPr>
          <p:cNvPr id="10" name="Straight Arrow Connector 9">
            <a:extLst>
              <a:ext uri="{FF2B5EF4-FFF2-40B4-BE49-F238E27FC236}">
                <a16:creationId xmlns:a16="http://schemas.microsoft.com/office/drawing/2014/main" xmlns="" id="{8F3F83B4-CBAA-4D88-A5C4-6E8C128921A6}"/>
              </a:ext>
            </a:extLst>
          </p:cNvPr>
          <p:cNvCxnSpPr>
            <a:endCxn id="8" idx="1"/>
          </p:cNvCxnSpPr>
          <p:nvPr/>
        </p:nvCxnSpPr>
        <p:spPr>
          <a:xfrm flipV="1">
            <a:off x="2882096" y="2749772"/>
            <a:ext cx="694481" cy="1179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8F3F83B4-CBAA-4D88-A5C4-6E8C128921A6}"/>
              </a:ext>
            </a:extLst>
          </p:cNvPr>
          <p:cNvCxnSpPr>
            <a:endCxn id="9" idx="1"/>
          </p:cNvCxnSpPr>
          <p:nvPr/>
        </p:nvCxnSpPr>
        <p:spPr>
          <a:xfrm>
            <a:off x="2882096" y="3929606"/>
            <a:ext cx="694481" cy="1059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7623974" y="4780344"/>
            <a:ext cx="4205353" cy="4166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Provide reason </a:t>
            </a:r>
            <a:r>
              <a:rPr lang="en-US" sz="1400" dirty="0"/>
              <a:t>and evidence</a:t>
            </a:r>
          </a:p>
        </p:txBody>
      </p:sp>
      <p:sp>
        <p:nvSpPr>
          <p:cNvPr id="13" name="Rounded Rectangle 12"/>
          <p:cNvSpPr/>
          <p:nvPr/>
        </p:nvSpPr>
        <p:spPr>
          <a:xfrm>
            <a:off x="7623974" y="2541426"/>
            <a:ext cx="4205353" cy="4166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Provide reason and evidence</a:t>
            </a:r>
          </a:p>
        </p:txBody>
      </p:sp>
      <p:cxnSp>
        <p:nvCxnSpPr>
          <p:cNvPr id="14" name="Straight Arrow Connector 13">
            <a:extLst>
              <a:ext uri="{FF2B5EF4-FFF2-40B4-BE49-F238E27FC236}">
                <a16:creationId xmlns:a16="http://schemas.microsoft.com/office/drawing/2014/main" xmlns="" id="{8F3F83B4-CBAA-4D88-A5C4-6E8C128921A6}"/>
              </a:ext>
            </a:extLst>
          </p:cNvPr>
          <p:cNvCxnSpPr>
            <a:stCxn id="9" idx="3"/>
          </p:cNvCxnSpPr>
          <p:nvPr/>
        </p:nvCxnSpPr>
        <p:spPr>
          <a:xfrm>
            <a:off x="7063799" y="4988689"/>
            <a:ext cx="5601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8F3F83B4-CBAA-4D88-A5C4-6E8C128921A6}"/>
              </a:ext>
            </a:extLst>
          </p:cNvPr>
          <p:cNvCxnSpPr/>
          <p:nvPr/>
        </p:nvCxnSpPr>
        <p:spPr>
          <a:xfrm>
            <a:off x="7092620" y="2749770"/>
            <a:ext cx="5601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925975" y="2870522"/>
            <a:ext cx="1956121" cy="2118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Plug-ins for software or games; Art; photography; text registration works</a:t>
            </a:r>
          </a:p>
        </p:txBody>
      </p:sp>
      <p:sp>
        <p:nvSpPr>
          <p:cNvPr id="17" name="Rectangle 16"/>
          <p:cNvSpPr/>
          <p:nvPr/>
        </p:nvSpPr>
        <p:spPr>
          <a:xfrm>
            <a:off x="925975" y="697436"/>
            <a:ext cx="9384877" cy="630942"/>
          </a:xfrm>
          <a:prstGeom prst="rect">
            <a:avLst/>
          </a:prstGeom>
        </p:spPr>
        <p:txBody>
          <a:bodyPr wrap="none">
            <a:spAutoFit/>
          </a:bodyPr>
          <a:lstStyle/>
          <a:p>
            <a:r>
              <a:rPr lang="en-US" sz="3500" b="1" dirty="0">
                <a:solidFill>
                  <a:srgbClr val="AE5128"/>
                </a:solidFill>
              </a:rPr>
              <a:t>Step 3. Reasons for complain – </a:t>
            </a:r>
            <a:r>
              <a:rPr lang="en-CA" sz="3500" b="1" dirty="0">
                <a:solidFill>
                  <a:srgbClr val="AE5128"/>
                </a:solidFill>
              </a:rPr>
              <a:t>Copyright - Others</a:t>
            </a:r>
          </a:p>
        </p:txBody>
      </p:sp>
    </p:spTree>
    <p:extLst>
      <p:ext uri="{BB962C8B-B14F-4D97-AF65-F5344CB8AC3E}">
        <p14:creationId xmlns:p14="http://schemas.microsoft.com/office/powerpoint/2010/main" val="26162264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847" y="365125"/>
            <a:ext cx="10985938" cy="1325563"/>
          </a:xfrm>
        </p:spPr>
        <p:txBody>
          <a:bodyPr>
            <a:normAutofit/>
          </a:bodyPr>
          <a:lstStyle/>
          <a:p>
            <a:r>
              <a:rPr lang="en-US" sz="4300" b="1" dirty="0">
                <a:solidFill>
                  <a:srgbClr val="AE5128"/>
                </a:solidFill>
                <a:latin typeface="+mn-lt"/>
                <a:ea typeface="+mn-ea"/>
                <a:cs typeface="+mn-cs"/>
              </a:rPr>
              <a:t>Step 3. Submit infringing listings - Alibaba; 1688; </a:t>
            </a:r>
            <a:r>
              <a:rPr lang="en-US" sz="4300" b="1" dirty="0" err="1">
                <a:solidFill>
                  <a:srgbClr val="AE5128"/>
                </a:solidFill>
                <a:latin typeface="+mn-lt"/>
                <a:ea typeface="+mn-ea"/>
                <a:cs typeface="+mn-cs"/>
              </a:rPr>
              <a:t>AliExpress</a:t>
            </a:r>
            <a:endParaRPr lang="en-CA" sz="4300" b="1" dirty="0">
              <a:solidFill>
                <a:srgbClr val="AE5128"/>
              </a:solidFill>
              <a:latin typeface="+mn-lt"/>
              <a:ea typeface="+mn-ea"/>
              <a:cs typeface="+mn-cs"/>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4191" y="1816608"/>
            <a:ext cx="9006840" cy="4427671"/>
          </a:xfrm>
        </p:spPr>
      </p:pic>
    </p:spTree>
    <p:extLst>
      <p:ext uri="{BB962C8B-B14F-4D97-AF65-F5344CB8AC3E}">
        <p14:creationId xmlns:p14="http://schemas.microsoft.com/office/powerpoint/2010/main" val="1885941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505" y="365125"/>
            <a:ext cx="10317375" cy="1058163"/>
          </a:xfrm>
        </p:spPr>
        <p:txBody>
          <a:bodyPr>
            <a:normAutofit/>
          </a:bodyPr>
          <a:lstStyle/>
          <a:p>
            <a:r>
              <a:rPr lang="en-US" sz="3500" b="1" dirty="0">
                <a:solidFill>
                  <a:srgbClr val="AE5128"/>
                </a:solidFill>
                <a:latin typeface="Calibri (body)"/>
              </a:rPr>
              <a:t>Step 3. Submit infringing listings - Alibaba; 1688; </a:t>
            </a:r>
            <a:r>
              <a:rPr lang="en-US" sz="3500" b="1" dirty="0" err="1">
                <a:solidFill>
                  <a:srgbClr val="AE5128"/>
                </a:solidFill>
                <a:latin typeface="Calibri (body)"/>
              </a:rPr>
              <a:t>AliExpress</a:t>
            </a:r>
            <a:endParaRPr lang="en-CA" sz="3500" dirty="0">
              <a:solidFill>
                <a:srgbClr val="AE5128"/>
              </a:solidFill>
              <a:latin typeface="Calibri (body)"/>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505" y="1865376"/>
            <a:ext cx="7466692" cy="4571999"/>
          </a:xfrm>
        </p:spPr>
      </p:pic>
    </p:spTree>
    <p:extLst>
      <p:ext uri="{BB962C8B-B14F-4D97-AF65-F5344CB8AC3E}">
        <p14:creationId xmlns:p14="http://schemas.microsoft.com/office/powerpoint/2010/main" val="4264502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6696" y="940432"/>
            <a:ext cx="10515600" cy="652720"/>
          </a:xfrm>
          <a:ln>
            <a:noFill/>
          </a:ln>
          <a:effectLst/>
          <a:scene3d>
            <a:camera prst="orthographicFront">
              <a:rot lat="0" lon="0" rev="0"/>
            </a:camera>
            <a:lightRig rig="glow" dir="t">
              <a:rot lat="0" lon="0" rev="4800000"/>
            </a:lightRig>
          </a:scene3d>
          <a:sp3d prstMaterial="matte">
            <a:bevelT w="127000" h="63500"/>
          </a:sp3d>
        </p:spPr>
        <p:txBody>
          <a:bodyPr>
            <a:noAutofit/>
          </a:bodyPr>
          <a:lstStyle/>
          <a:p>
            <a:pPr fontAlgn="ctr"/>
            <a:r>
              <a:rPr lang="en-CA" sz="4300" b="1" dirty="0">
                <a:solidFill>
                  <a:srgbClr val="AE5128"/>
                </a:solidFill>
                <a:latin typeface="+mn-lt"/>
                <a:ea typeface="+mn-ea"/>
                <a:cs typeface="+mn-cs"/>
              </a:rPr>
              <a:t>Scope of Internet </a:t>
            </a:r>
            <a:endParaRPr lang="en-US" sz="4300" b="1" dirty="0">
              <a:solidFill>
                <a:srgbClr val="AE5128"/>
              </a:solidFill>
              <a:latin typeface="+mn-lt"/>
              <a:ea typeface="+mn-ea"/>
              <a:cs typeface="+mn-cs"/>
            </a:endParaRPr>
          </a:p>
        </p:txBody>
      </p:sp>
      <p:sp>
        <p:nvSpPr>
          <p:cNvPr id="3" name="Content Placeholder 2"/>
          <p:cNvSpPr>
            <a:spLocks noGrp="1"/>
          </p:cNvSpPr>
          <p:nvPr>
            <p:ph idx="1"/>
          </p:nvPr>
        </p:nvSpPr>
        <p:spPr>
          <a:noFill/>
        </p:spPr>
        <p:txBody>
          <a:bodyPr>
            <a:normAutofit/>
          </a:bodyPr>
          <a:lstStyle/>
          <a:p>
            <a:r>
              <a:rPr lang="en-US" sz="3000" dirty="0"/>
              <a:t>As of December 2017, China has 772 million Internet users;</a:t>
            </a:r>
          </a:p>
          <a:p>
            <a:r>
              <a:rPr lang="en-US" sz="3000" dirty="0"/>
              <a:t>As of December 2017</a:t>
            </a:r>
            <a:r>
              <a:rPr lang="en-CA" sz="3000" dirty="0"/>
              <a:t>, China has 533 million e-commerce users; </a:t>
            </a:r>
          </a:p>
          <a:p>
            <a:r>
              <a:rPr lang="en-US" sz="3000" dirty="0"/>
              <a:t>The entire population of China is 1.38 billion;</a:t>
            </a:r>
          </a:p>
          <a:p>
            <a:r>
              <a:rPr lang="en-US" sz="3000" dirty="0"/>
              <a:t>The entire population of United States is 326 million;</a:t>
            </a:r>
          </a:p>
          <a:p>
            <a:r>
              <a:rPr lang="en-US" sz="3000" dirty="0"/>
              <a:t>The entire population of Russia is 143 million. </a:t>
            </a:r>
          </a:p>
        </p:txBody>
      </p:sp>
    </p:spTree>
    <p:extLst>
      <p:ext uri="{BB962C8B-B14F-4D97-AF65-F5344CB8AC3E}">
        <p14:creationId xmlns:p14="http://schemas.microsoft.com/office/powerpoint/2010/main" val="7279880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743712"/>
            <a:ext cx="11326368" cy="993648"/>
          </a:xfrm>
        </p:spPr>
        <p:txBody>
          <a:bodyPr>
            <a:normAutofit/>
          </a:bodyPr>
          <a:lstStyle/>
          <a:p>
            <a:r>
              <a:rPr lang="en-US" sz="4300" b="1" dirty="0">
                <a:solidFill>
                  <a:srgbClr val="AE5128"/>
                </a:solidFill>
                <a:latin typeface="Calibri (body)"/>
              </a:rPr>
              <a:t>Step 4. Follow up with counter-notification</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a:t>  The alleged infringer can submit a counter-notification or can confirm the infringement;</a:t>
            </a:r>
          </a:p>
          <a:p>
            <a:pPr>
              <a:buFont typeface="Wingdings" panose="05000000000000000000" pitchFamily="2" charset="2"/>
              <a:buChar char="Ø"/>
            </a:pPr>
            <a:r>
              <a:rPr lang="en-US" dirty="0"/>
              <a:t>  In order to file a counter-notification, the alleged infringer is required to provide a Product Legitimacy Explanation and a Statement of Truth;</a:t>
            </a:r>
          </a:p>
          <a:p>
            <a:pPr>
              <a:buFont typeface="Wingdings" panose="05000000000000000000" pitchFamily="2" charset="2"/>
              <a:buChar char="Ø"/>
            </a:pPr>
            <a:r>
              <a:rPr lang="en-US" dirty="0"/>
              <a:t>  If the alleged infringer failed to respond to the case within 3 working days after the complaint was filed, the infringing listing will be removed;</a:t>
            </a:r>
          </a:p>
          <a:p>
            <a:pPr>
              <a:buFont typeface="Wingdings" panose="05000000000000000000" pitchFamily="2" charset="2"/>
              <a:buChar char="Ø"/>
            </a:pPr>
            <a:r>
              <a:rPr lang="en-US" dirty="0"/>
              <a:t>  In case of a counter-notification filed by the alleged infringer, complainant can either </a:t>
            </a:r>
            <a:r>
              <a:rPr lang="en-US" altLang="zh-CN" dirty="0"/>
              <a:t>withdraw the complaint </a:t>
            </a:r>
            <a:r>
              <a:rPr lang="en-US" dirty="0"/>
              <a:t>or request Alibaba to step in and make a decision;</a:t>
            </a:r>
          </a:p>
          <a:p>
            <a:pPr>
              <a:buFont typeface="Wingdings" panose="05000000000000000000" pitchFamily="2" charset="2"/>
              <a:buChar char="Ø"/>
            </a:pPr>
            <a:r>
              <a:rPr lang="en-US" dirty="0"/>
              <a:t>  In case of an unfavorable decision issued against the complainant, a final appeal can be sent to Alibaba through email at: </a:t>
            </a:r>
            <a:r>
              <a:rPr lang="en-US" dirty="0">
                <a:hlinkClick r:id="rId3"/>
              </a:rPr>
              <a:t>ipr@alibaba-inc.com</a:t>
            </a:r>
            <a:r>
              <a:rPr lang="en-US" dirty="0"/>
              <a:t> </a:t>
            </a:r>
          </a:p>
        </p:txBody>
      </p:sp>
    </p:spTree>
    <p:extLst>
      <p:ext uri="{BB962C8B-B14F-4D97-AF65-F5344CB8AC3E}">
        <p14:creationId xmlns:p14="http://schemas.microsoft.com/office/powerpoint/2010/main" val="535018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300" b="1" dirty="0">
                <a:solidFill>
                  <a:srgbClr val="AE5128"/>
                </a:solidFill>
                <a:latin typeface="Calibri (body)"/>
              </a:rPr>
              <a:t>Rules on different platforms</a:t>
            </a:r>
            <a:endParaRPr lang="en-US" sz="4300" b="1" dirty="0">
              <a:solidFill>
                <a:srgbClr val="AE5128"/>
              </a:solidFill>
              <a:latin typeface="Calibri (body)"/>
            </a:endParaRPr>
          </a:p>
        </p:txBody>
      </p:sp>
      <p:sp>
        <p:nvSpPr>
          <p:cNvPr id="3" name="Content Placeholder 2"/>
          <p:cNvSpPr>
            <a:spLocks noGrp="1"/>
          </p:cNvSpPr>
          <p:nvPr>
            <p:ph idx="1"/>
          </p:nvPr>
        </p:nvSpPr>
        <p:spPr>
          <a:xfrm>
            <a:off x="838200" y="1877567"/>
            <a:ext cx="10515600" cy="4299395"/>
          </a:xfrm>
        </p:spPr>
        <p:txBody>
          <a:bodyPr>
            <a:normAutofit lnSpcReduction="10000"/>
          </a:bodyPr>
          <a:lstStyle/>
          <a:p>
            <a:pPr>
              <a:buFont typeface="Wingdings" panose="05000000000000000000" pitchFamily="2" charset="2"/>
              <a:buChar char="Ø"/>
            </a:pPr>
            <a:r>
              <a:rPr lang="en-US" dirty="0" err="1"/>
              <a:t>Taobao</a:t>
            </a:r>
            <a:r>
              <a:rPr lang="en-US" dirty="0"/>
              <a:t>: </a:t>
            </a:r>
            <a:r>
              <a:rPr lang="en-US" dirty="0">
                <a:hlinkClick r:id="rId3"/>
              </a:rPr>
              <a:t>https://rule.taobao.com/detail-143.htm</a:t>
            </a:r>
            <a:r>
              <a:rPr lang="en-US" dirty="0"/>
              <a:t>  </a:t>
            </a:r>
          </a:p>
          <a:p>
            <a:pPr>
              <a:buFont typeface="Wingdings" panose="05000000000000000000" pitchFamily="2" charset="2"/>
              <a:buChar char="Ø"/>
            </a:pPr>
            <a:r>
              <a:rPr lang="en-US" dirty="0"/>
              <a:t>TMALL: </a:t>
            </a:r>
            <a:r>
              <a:rPr lang="en-US" dirty="0">
                <a:hlinkClick r:id="rId4"/>
              </a:rPr>
              <a:t>https://ipp.alibabagroup.com/infoContent.htm?skyWindowUrl=rules/cn-tmall2</a:t>
            </a:r>
            <a:r>
              <a:rPr lang="en-US" dirty="0"/>
              <a:t>  </a:t>
            </a:r>
          </a:p>
          <a:p>
            <a:pPr>
              <a:buFont typeface="Wingdings" panose="05000000000000000000" pitchFamily="2" charset="2"/>
              <a:buChar char="Ø"/>
            </a:pPr>
            <a:r>
              <a:rPr lang="en-US" altLang="zh-CN" dirty="0"/>
              <a:t>TMALL GLOBAL: </a:t>
            </a:r>
            <a:r>
              <a:rPr lang="en-US" altLang="zh-CN" dirty="0">
                <a:hlinkClick r:id="rId5"/>
              </a:rPr>
              <a:t>http://help.world.taobao.com/rule/rule_detail.htm?spm=0.0.0.0.bAkGHX&amp;id=2916&amp;tag=self</a:t>
            </a:r>
            <a:r>
              <a:rPr lang="en-US" altLang="zh-CN" dirty="0"/>
              <a:t> </a:t>
            </a:r>
            <a:endParaRPr lang="en-US" dirty="0"/>
          </a:p>
          <a:p>
            <a:pPr>
              <a:buFont typeface="Wingdings" panose="05000000000000000000" pitchFamily="2" charset="2"/>
              <a:buChar char="Ø"/>
            </a:pPr>
            <a:r>
              <a:rPr lang="en-US" dirty="0"/>
              <a:t>1688 Rule: </a:t>
            </a:r>
            <a:r>
              <a:rPr lang="en-US" dirty="0">
                <a:hlinkClick r:id="rId6"/>
              </a:rPr>
              <a:t>https://rule.1688.com/rule/detail/939.htm</a:t>
            </a:r>
            <a:r>
              <a:rPr lang="en-US" dirty="0"/>
              <a:t>  </a:t>
            </a:r>
          </a:p>
          <a:p>
            <a:pPr>
              <a:buFont typeface="Wingdings" panose="05000000000000000000" pitchFamily="2" charset="2"/>
              <a:buChar char="Ø"/>
            </a:pPr>
            <a:r>
              <a:rPr lang="en-US" dirty="0" err="1"/>
              <a:t>Aliexpress:</a:t>
            </a:r>
            <a:r>
              <a:rPr lang="en-US" dirty="0" err="1">
                <a:hlinkClick r:id="rId7"/>
              </a:rPr>
              <a:t>https</a:t>
            </a:r>
            <a:r>
              <a:rPr lang="en-US" dirty="0">
                <a:hlinkClick r:id="rId7"/>
              </a:rPr>
              <a:t>://helppage.aliexpress.com/buyercenter/questionAnswer.htm?spm=a271m.8038972.0.0.193c6d82DHRU8U&amp;isRouter=0&amp;viewKey=1&amp;id=20070124&amp;categoryIds=9205401&amp;lang=ru</a:t>
            </a:r>
            <a:r>
              <a:rPr lang="en-US" dirty="0"/>
              <a:t> </a:t>
            </a:r>
          </a:p>
          <a:p>
            <a:pPr>
              <a:buFont typeface="Wingdings" panose="05000000000000000000" pitchFamily="2" charset="2"/>
              <a:buChar char="Ø"/>
            </a:pPr>
            <a:r>
              <a:rPr lang="en-US" dirty="0" err="1"/>
              <a:t>Alibaba.com</a:t>
            </a:r>
            <a:r>
              <a:rPr lang="en-US" dirty="0"/>
              <a:t>: </a:t>
            </a:r>
            <a:r>
              <a:rPr lang="en-US" dirty="0">
                <a:hlinkClick r:id="rId8"/>
              </a:rPr>
              <a:t>https://rule.alibaba.com/rule/detail/2043.htm?spm=a271m.8038972.0.0.193c6d82DHRU8U</a:t>
            </a:r>
            <a:r>
              <a:rPr lang="en-US" dirty="0"/>
              <a:t> </a:t>
            </a:r>
          </a:p>
          <a:p>
            <a:endParaRPr lang="en-US" dirty="0"/>
          </a:p>
          <a:p>
            <a:r>
              <a:rPr lang="en-US" dirty="0">
                <a:solidFill>
                  <a:srgbClr val="FF0000"/>
                </a:solidFill>
              </a:rPr>
              <a:t>Chinese language prevails in all the rules above!</a:t>
            </a:r>
          </a:p>
        </p:txBody>
      </p:sp>
    </p:spTree>
    <p:extLst>
      <p:ext uri="{BB962C8B-B14F-4D97-AF65-F5344CB8AC3E}">
        <p14:creationId xmlns:p14="http://schemas.microsoft.com/office/powerpoint/2010/main" val="17160799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b="1" dirty="0">
                <a:solidFill>
                  <a:srgbClr val="AE5128"/>
                </a:solidFill>
                <a:latin typeface="Calibri (body)"/>
              </a:rPr>
              <a:t>Points System</a:t>
            </a:r>
          </a:p>
        </p:txBody>
      </p:sp>
      <p:sp>
        <p:nvSpPr>
          <p:cNvPr id="3" name="Content Placeholder 2"/>
          <p:cNvSpPr>
            <a:spLocks noGrp="1"/>
          </p:cNvSpPr>
          <p:nvPr>
            <p:ph idx="1"/>
          </p:nvPr>
        </p:nvSpPr>
        <p:spPr>
          <a:xfrm>
            <a:off x="1008312" y="1737360"/>
            <a:ext cx="10058400" cy="4023360"/>
          </a:xfrm>
        </p:spPr>
        <p:txBody>
          <a:bodyPr/>
          <a:lstStyle/>
          <a:p>
            <a:r>
              <a:rPr lang="en-US" dirty="0" smtClean="0"/>
              <a:t>Alibaba </a:t>
            </a:r>
            <a:r>
              <a:rPr lang="en-US" dirty="0"/>
              <a:t>has envisaged a points system for general infringements and a number system for serious infringements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252" y="2779248"/>
            <a:ext cx="7097049" cy="3193290"/>
          </a:xfrm>
          <a:prstGeom prst="rect">
            <a:avLst/>
          </a:prstGeom>
        </p:spPr>
      </p:pic>
    </p:spTree>
    <p:extLst>
      <p:ext uri="{BB962C8B-B14F-4D97-AF65-F5344CB8AC3E}">
        <p14:creationId xmlns:p14="http://schemas.microsoft.com/office/powerpoint/2010/main" val="5770403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300" b="1" dirty="0">
                <a:solidFill>
                  <a:srgbClr val="AE5128"/>
                </a:solidFill>
                <a:latin typeface="Calibri (body)"/>
              </a:rPr>
              <a:t>Tips on Take-down strategy: </a:t>
            </a:r>
            <a:r>
              <a:rPr lang="en-US" sz="4300" b="1" dirty="0">
                <a:solidFill>
                  <a:srgbClr val="AE5128"/>
                </a:solidFill>
                <a:latin typeface="Calibri (body)"/>
              </a:rPr>
              <a:t>Three-Strike System </a:t>
            </a:r>
            <a:r>
              <a:rPr lang="en-US" altLang="zh-CN" sz="4300" b="1" dirty="0">
                <a:solidFill>
                  <a:srgbClr val="AE5128"/>
                </a:solidFill>
                <a:latin typeface="Calibri (body)"/>
              </a:rPr>
              <a:t>on</a:t>
            </a:r>
            <a:r>
              <a:rPr lang="en-US" sz="4300" b="1" dirty="0">
                <a:solidFill>
                  <a:srgbClr val="AE5128"/>
                </a:solidFill>
                <a:latin typeface="Calibri (body)"/>
              </a:rPr>
              <a:t> Taobao.com</a:t>
            </a:r>
          </a:p>
        </p:txBody>
      </p:sp>
      <p:sp>
        <p:nvSpPr>
          <p:cNvPr id="3" name="Content Placeholder 2"/>
          <p:cNvSpPr>
            <a:spLocks noGrp="1"/>
          </p:cNvSpPr>
          <p:nvPr>
            <p:ph idx="1"/>
          </p:nvPr>
        </p:nvSpPr>
        <p:spPr>
          <a:xfrm>
            <a:off x="868680" y="1737360"/>
            <a:ext cx="10515600" cy="4165283"/>
          </a:xfrm>
        </p:spPr>
        <p:txBody>
          <a:bodyPr>
            <a:normAutofit/>
          </a:bodyPr>
          <a:lstStyle/>
          <a:p>
            <a:r>
              <a:rPr lang="en-US" altLang="zh-CN" sz="2800" dirty="0" err="1"/>
              <a:t>Taobao</a:t>
            </a:r>
            <a:r>
              <a:rPr lang="en-US" altLang="zh-CN" sz="2800" dirty="0"/>
              <a:t> Rules (</a:t>
            </a:r>
            <a:r>
              <a:rPr lang="zh-CN" altLang="en-US" sz="2800" dirty="0"/>
              <a:t>淘宝规则</a:t>
            </a:r>
            <a:r>
              <a:rPr lang="en-US" altLang="zh-CN" sz="2800" dirty="0"/>
              <a:t>)</a:t>
            </a:r>
            <a:endParaRPr lang="en-CA" altLang="zh-CN" sz="2800" dirty="0"/>
          </a:p>
          <a:p>
            <a:pPr lvl="1"/>
            <a:r>
              <a:rPr lang="en-US" sz="2800" dirty="0"/>
              <a:t>Article 50 of </a:t>
            </a:r>
            <a:r>
              <a:rPr lang="en-US" sz="2800" dirty="0" err="1"/>
              <a:t>Taobao</a:t>
            </a:r>
            <a:r>
              <a:rPr lang="en-US" sz="2800" dirty="0"/>
              <a:t> Rules</a:t>
            </a:r>
          </a:p>
          <a:p>
            <a:pPr lvl="1"/>
            <a:endParaRPr lang="en-US" sz="2800" dirty="0"/>
          </a:p>
          <a:p>
            <a:r>
              <a:rPr lang="en-US" sz="2800" dirty="0"/>
              <a:t>T</a:t>
            </a:r>
            <a:r>
              <a:rPr lang="en-US" altLang="zh-CN" sz="2800" dirty="0"/>
              <a:t>hree Strike System (</a:t>
            </a:r>
            <a:r>
              <a:rPr lang="zh-CN" altLang="en-US" sz="2800" dirty="0"/>
              <a:t>三振出局</a:t>
            </a:r>
            <a:r>
              <a:rPr lang="en-US" altLang="zh-CN" sz="2800" dirty="0"/>
              <a:t>) </a:t>
            </a:r>
          </a:p>
          <a:p>
            <a:pPr lvl="1"/>
            <a:r>
              <a:rPr lang="en-US" sz="2800" dirty="0"/>
              <a:t>If a merchant is identified as selling any counterfeit or pirated products three times, it will be permanently banned from the platform. </a:t>
            </a:r>
          </a:p>
          <a:p>
            <a:pPr lvl="3"/>
            <a:endParaRPr lang="en-US" dirty="0"/>
          </a:p>
          <a:p>
            <a:pPr lvl="1"/>
            <a:endParaRPr lang="en-US" dirty="0"/>
          </a:p>
        </p:txBody>
      </p:sp>
    </p:spTree>
    <p:extLst>
      <p:ext uri="{BB962C8B-B14F-4D97-AF65-F5344CB8AC3E}">
        <p14:creationId xmlns:p14="http://schemas.microsoft.com/office/powerpoint/2010/main" val="15632390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688" y="1353313"/>
            <a:ext cx="8467344" cy="786384"/>
          </a:xfrm>
        </p:spPr>
        <p:txBody>
          <a:bodyPr>
            <a:noAutofit/>
          </a:bodyPr>
          <a:lstStyle/>
          <a:p>
            <a:pPr lvl="1" algn="l" rtl="0">
              <a:lnSpc>
                <a:spcPct val="90000"/>
              </a:lnSpc>
              <a:spcBef>
                <a:spcPct val="0"/>
              </a:spcBef>
            </a:pPr>
            <a:r>
              <a:rPr lang="en-US" sz="4300" b="1" kern="1200" spc="-50" dirty="0">
                <a:solidFill>
                  <a:srgbClr val="AE5128"/>
                </a:solidFill>
                <a:latin typeface="Calibri (body)"/>
              </a:rPr>
              <a:t>Article 50 of </a:t>
            </a:r>
            <a:r>
              <a:rPr lang="en-US" sz="4300" b="1" kern="1200" spc="-50" dirty="0" err="1">
                <a:solidFill>
                  <a:srgbClr val="AE5128"/>
                </a:solidFill>
                <a:latin typeface="Calibri (body)"/>
              </a:rPr>
              <a:t>Taobao</a:t>
            </a:r>
            <a:r>
              <a:rPr lang="en-US" sz="4300" b="1" kern="1200" spc="-50" dirty="0">
                <a:solidFill>
                  <a:srgbClr val="AE5128"/>
                </a:solidFill>
                <a:latin typeface="Calibri (body)"/>
              </a:rPr>
              <a:t> Rules</a:t>
            </a:r>
            <a:br>
              <a:rPr lang="en-US" sz="4300" b="1" kern="1200" spc="-50" dirty="0">
                <a:solidFill>
                  <a:srgbClr val="AE5128"/>
                </a:solidFill>
                <a:latin typeface="Calibri (body)"/>
              </a:rPr>
            </a:br>
            <a:endParaRPr lang="en-US" sz="4300" b="1" kern="1200" spc="-50" dirty="0">
              <a:solidFill>
                <a:srgbClr val="AE5128"/>
              </a:solidFill>
              <a:latin typeface="Calibri (body)"/>
              <a:ea typeface="+mj-ea"/>
              <a:cs typeface="+mj-cs"/>
            </a:endParaRPr>
          </a:p>
        </p:txBody>
      </p:sp>
      <p:sp>
        <p:nvSpPr>
          <p:cNvPr id="3" name="Content Placeholder 2"/>
          <p:cNvSpPr>
            <a:spLocks noGrp="1"/>
          </p:cNvSpPr>
          <p:nvPr>
            <p:ph idx="1"/>
          </p:nvPr>
        </p:nvSpPr>
        <p:spPr>
          <a:xfrm>
            <a:off x="658368" y="1889760"/>
            <a:ext cx="10607040" cy="4315968"/>
          </a:xfrm>
        </p:spPr>
        <p:txBody>
          <a:bodyPr>
            <a:normAutofit/>
          </a:bodyPr>
          <a:lstStyle/>
          <a:p>
            <a:pPr marL="0" indent="0" fontAlgn="base">
              <a:buNone/>
            </a:pPr>
            <a:r>
              <a:rPr lang="zh-CN" altLang="en-US" sz="2000" b="1" dirty="0"/>
              <a:t>第五十条</a:t>
            </a:r>
            <a:r>
              <a:rPr lang="zh-CN" altLang="en-US" sz="2000" dirty="0"/>
              <a:t> 出售假冒商品：</a:t>
            </a:r>
            <a:br>
              <a:rPr lang="zh-CN" altLang="en-US" sz="2000" dirty="0"/>
            </a:br>
            <a:endParaRPr lang="zh-CN" altLang="en-US" sz="2000" dirty="0"/>
          </a:p>
          <a:p>
            <a:pPr marL="0" indent="0">
              <a:buNone/>
            </a:pPr>
            <a:r>
              <a:rPr lang="zh-CN" altLang="en-US" sz="2000" dirty="0"/>
              <a:t>      （一） 卖家出售假冒、盗版商品且情节特别严重的，每次扣</a:t>
            </a:r>
            <a:r>
              <a:rPr lang="en-US" altLang="zh-CN" sz="2000" dirty="0"/>
              <a:t>48</a:t>
            </a:r>
            <a:r>
              <a:rPr lang="zh-CN" altLang="en-US" sz="2000" dirty="0"/>
              <a:t>分；</a:t>
            </a:r>
            <a:br>
              <a:rPr lang="zh-CN" altLang="en-US" sz="2000" dirty="0"/>
            </a:br>
            <a:r>
              <a:rPr lang="zh-CN" altLang="en-US" sz="2000" dirty="0"/>
              <a:t>      （二） 卖家出售假冒、盗版商品且情节严重的，每次扣</a:t>
            </a:r>
            <a:r>
              <a:rPr lang="en-US" altLang="zh-CN" sz="2000" dirty="0"/>
              <a:t>24</a:t>
            </a:r>
            <a:r>
              <a:rPr lang="zh-CN" altLang="en-US" sz="2000" dirty="0"/>
              <a:t>分；</a:t>
            </a:r>
            <a:br>
              <a:rPr lang="zh-CN" altLang="en-US" sz="2000" dirty="0"/>
            </a:br>
            <a:r>
              <a:rPr lang="zh-CN" altLang="en-US" sz="2000" dirty="0"/>
              <a:t>      （三） 卖家出售假冒、盗版商品，通过信息层面判断的，每件扣</a:t>
            </a:r>
            <a:r>
              <a:rPr lang="en-US" altLang="zh-CN" sz="2000" dirty="0"/>
              <a:t>2</a:t>
            </a:r>
            <a:r>
              <a:rPr lang="zh-CN" altLang="en-US" sz="2000" dirty="0"/>
              <a:t>分（</a:t>
            </a:r>
            <a:r>
              <a:rPr lang="en-US" altLang="zh-CN" sz="2000" dirty="0"/>
              <a:t>3</a:t>
            </a:r>
            <a:r>
              <a:rPr lang="zh-CN" altLang="en-US" sz="2000" dirty="0"/>
              <a:t>天内不超过</a:t>
            </a:r>
            <a:r>
              <a:rPr lang="en-US" altLang="zh-CN" sz="2000" dirty="0"/>
              <a:t>12</a:t>
            </a:r>
            <a:r>
              <a:rPr lang="zh-CN" altLang="en-US" sz="2000" dirty="0"/>
              <a:t>分）；实际出售的，每次扣</a:t>
            </a:r>
            <a:r>
              <a:rPr lang="en-US" altLang="zh-CN" sz="2000" dirty="0"/>
              <a:t>12</a:t>
            </a:r>
            <a:r>
              <a:rPr lang="zh-CN" altLang="en-US" sz="2000" dirty="0"/>
              <a:t>分。具备特殊情形的，只删除不扣分。</a:t>
            </a:r>
            <a:br>
              <a:rPr lang="zh-CN" altLang="en-US" sz="2000" dirty="0"/>
            </a:br>
            <a:r>
              <a:rPr lang="zh-CN" altLang="en-US" sz="2000" dirty="0"/>
              <a:t>      （四） 为出售假冒、盗版商品提供便利条件的，每次扣</a:t>
            </a:r>
            <a:r>
              <a:rPr lang="en-US" altLang="zh-CN" sz="2000" dirty="0"/>
              <a:t>2</a:t>
            </a:r>
            <a:r>
              <a:rPr lang="zh-CN" altLang="en-US" sz="2000" dirty="0"/>
              <a:t>分。情节严重的，每次扣</a:t>
            </a:r>
            <a:r>
              <a:rPr lang="en-US" altLang="zh-CN" sz="2000" dirty="0"/>
              <a:t>12</a:t>
            </a:r>
            <a:r>
              <a:rPr lang="zh-CN" altLang="en-US" sz="2000" dirty="0"/>
              <a:t>分。</a:t>
            </a:r>
            <a:endParaRPr lang="en-CA" altLang="zh-CN" sz="2000" dirty="0"/>
          </a:p>
          <a:p>
            <a:pPr marL="0" indent="0">
              <a:buNone/>
            </a:pPr>
            <a:r>
              <a:rPr lang="zh-CN" altLang="en-US" sz="2000" dirty="0"/>
              <a:t/>
            </a:r>
            <a:br>
              <a:rPr lang="zh-CN" altLang="en-US" sz="2000" dirty="0"/>
            </a:br>
            <a:r>
              <a:rPr lang="zh-CN" altLang="en-US" sz="2000" dirty="0"/>
              <a:t>        淘宝网针对出售假冒、盗版商品实行“三振出局”制，即卖家每次出售假冒、盗版商品的行为记为一次，若同一卖家出售假冒、盗版商品的次数累计达三次的，则将被永久查封账户。</a:t>
            </a:r>
            <a:endParaRPr lang="en-CA" altLang="zh-CN" sz="2000" dirty="0"/>
          </a:p>
        </p:txBody>
      </p:sp>
    </p:spTree>
    <p:extLst>
      <p:ext uri="{BB962C8B-B14F-4D97-AF65-F5344CB8AC3E}">
        <p14:creationId xmlns:p14="http://schemas.microsoft.com/office/powerpoint/2010/main" val="5510382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AE5128"/>
                </a:solidFill>
                <a:latin typeface="Calibri (body)"/>
              </a:rPr>
              <a:t>Interpretation on counterfeit and pirated products pursuant to Article 50</a:t>
            </a:r>
          </a:p>
        </p:txBody>
      </p:sp>
      <p:sp>
        <p:nvSpPr>
          <p:cNvPr id="3" name="Content Placeholder 2"/>
          <p:cNvSpPr>
            <a:spLocks noGrp="1"/>
          </p:cNvSpPr>
          <p:nvPr>
            <p:ph idx="1"/>
          </p:nvPr>
        </p:nvSpPr>
        <p:spPr/>
        <p:txBody>
          <a:bodyPr/>
          <a:lstStyle/>
          <a:p>
            <a:pPr marL="0" indent="0">
              <a:buNone/>
            </a:pPr>
            <a:r>
              <a:rPr lang="en-US" dirty="0"/>
              <a:t>“Counterfeit products”:</a:t>
            </a:r>
          </a:p>
          <a:p>
            <a:pPr lvl="1"/>
            <a:r>
              <a:rPr lang="en-US" dirty="0"/>
              <a:t>The use of the same/similar trademark on the same/similar products without the permission of the trademark owner. </a:t>
            </a:r>
            <a:r>
              <a:rPr lang="en-US" dirty="0">
                <a:solidFill>
                  <a:srgbClr val="C00000"/>
                </a:solidFill>
              </a:rPr>
              <a:t>Parallel imports are generally allowed. </a:t>
            </a:r>
          </a:p>
          <a:p>
            <a:pPr lvl="1"/>
            <a:r>
              <a:rPr lang="en-US" dirty="0"/>
              <a:t>Trademark take-down</a:t>
            </a:r>
          </a:p>
          <a:p>
            <a:pPr lvl="1"/>
            <a:endParaRPr lang="en-US" dirty="0">
              <a:solidFill>
                <a:srgbClr val="C00000"/>
              </a:solidFill>
            </a:endParaRPr>
          </a:p>
          <a:p>
            <a:pPr marL="0" indent="0">
              <a:buNone/>
            </a:pPr>
            <a:r>
              <a:rPr lang="en-US" dirty="0"/>
              <a:t>“Pirated products”: </a:t>
            </a:r>
          </a:p>
          <a:p>
            <a:pPr lvl="1"/>
            <a:r>
              <a:rPr lang="en-US" dirty="0"/>
              <a:t>Applies to the sells of pirated goods including books, e-books, audiovisual works and software that are reproduced without permission of the copyright owner.</a:t>
            </a:r>
          </a:p>
          <a:p>
            <a:pPr lvl="1"/>
            <a:r>
              <a:rPr lang="en-US" dirty="0"/>
              <a:t>Copyright take-down</a:t>
            </a:r>
          </a:p>
          <a:p>
            <a:endParaRPr lang="en-US" dirty="0"/>
          </a:p>
        </p:txBody>
      </p:sp>
    </p:spTree>
    <p:extLst>
      <p:ext uri="{BB962C8B-B14F-4D97-AF65-F5344CB8AC3E}">
        <p14:creationId xmlns:p14="http://schemas.microsoft.com/office/powerpoint/2010/main" val="16236422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5103"/>
            <a:ext cx="10515600" cy="1458097"/>
          </a:xfrm>
        </p:spPr>
        <p:txBody>
          <a:bodyPr>
            <a:normAutofit fontScale="90000"/>
          </a:bodyPr>
          <a:lstStyle/>
          <a:p>
            <a:r>
              <a:rPr lang="en-CA" b="1" dirty="0">
                <a:solidFill>
                  <a:srgbClr val="AE5128"/>
                </a:solidFill>
                <a:latin typeface="Calibri (body)"/>
              </a:rPr>
              <a:t>Tips on Take-down strategy: </a:t>
            </a:r>
            <a:r>
              <a:rPr lang="en-US" b="1" dirty="0">
                <a:solidFill>
                  <a:srgbClr val="AE5128"/>
                </a:solidFill>
                <a:latin typeface="Calibri (body)"/>
              </a:rPr>
              <a:t>Three-Strike System </a:t>
            </a:r>
            <a:r>
              <a:rPr lang="en-US" altLang="zh-CN" b="1" dirty="0">
                <a:solidFill>
                  <a:srgbClr val="AE5128"/>
                </a:solidFill>
                <a:latin typeface="Calibri (body)"/>
              </a:rPr>
              <a:t>on</a:t>
            </a:r>
            <a:r>
              <a:rPr lang="en-US" b="1" dirty="0">
                <a:solidFill>
                  <a:srgbClr val="AE5128"/>
                </a:solidFill>
                <a:latin typeface="Calibri (body)"/>
              </a:rPr>
              <a:t> Alibaba.com</a:t>
            </a:r>
            <a:r>
              <a:rPr lang="en-US" dirty="0"/>
              <a:t/>
            </a:r>
            <a:br>
              <a:rPr lang="en-US" dirty="0"/>
            </a:br>
            <a:r>
              <a:rPr lang="en-CA" dirty="0"/>
              <a:t/>
            </a:r>
            <a:br>
              <a:rPr lang="en-CA" dirty="0"/>
            </a:br>
            <a:endParaRPr lang="en-US" dirty="0"/>
          </a:p>
        </p:txBody>
      </p:sp>
      <p:sp>
        <p:nvSpPr>
          <p:cNvPr id="3" name="Content Placeholder 2"/>
          <p:cNvSpPr>
            <a:spLocks noGrp="1"/>
          </p:cNvSpPr>
          <p:nvPr>
            <p:ph idx="1"/>
          </p:nvPr>
        </p:nvSpPr>
        <p:spPr>
          <a:xfrm>
            <a:off x="838200" y="1827842"/>
            <a:ext cx="10515600" cy="3977812"/>
          </a:xfrm>
        </p:spPr>
        <p:txBody>
          <a:bodyPr>
            <a:normAutofit/>
          </a:bodyPr>
          <a:lstStyle/>
          <a:p>
            <a:r>
              <a:rPr lang="en-US" sz="1800" b="1" dirty="0"/>
              <a:t>General infringements, which include:</a:t>
            </a:r>
          </a:p>
          <a:p>
            <a:pPr lvl="2"/>
            <a:r>
              <a:rPr lang="en-US" sz="1800" dirty="0"/>
              <a:t>(1) Unfair use of trademark rights, copyrights or other rights in product descriptions, store names or hyperlinks;</a:t>
            </a:r>
          </a:p>
          <a:p>
            <a:pPr lvl="2"/>
            <a:r>
              <a:rPr lang="en-US" sz="1800" dirty="0"/>
              <a:t>(2) Unfair use of trademark rights, copyrights or other rights for offering for sale or sale of products; or</a:t>
            </a:r>
          </a:p>
          <a:p>
            <a:pPr lvl="2"/>
            <a:r>
              <a:rPr lang="en-US" sz="1800" dirty="0"/>
              <a:t>(3) Publishing product descriptions or other information that may cause confusion, misrepresentation, or other circumstances. </a:t>
            </a:r>
          </a:p>
          <a:p>
            <a:pPr lvl="2"/>
            <a:endParaRPr lang="en-US" sz="1800" b="1" dirty="0"/>
          </a:p>
          <a:p>
            <a:r>
              <a:rPr lang="en-US" sz="1800" b="1" dirty="0"/>
              <a:t>Serious infringements, which include:</a:t>
            </a:r>
          </a:p>
          <a:p>
            <a:pPr lvl="2"/>
            <a:r>
              <a:rPr lang="en-US" sz="1800" dirty="0"/>
              <a:t>(1) Without the authorization of the copyright owner, reproduce his/ her work for offering for sale or sale, including printed materials, audio and visual recordings or software etc.; or</a:t>
            </a:r>
          </a:p>
          <a:p>
            <a:pPr lvl="2"/>
            <a:r>
              <a:rPr lang="en-US" sz="1800" dirty="0"/>
              <a:t>(2) Without the authorization of the registered trademark owner in the country of origin or the licensee of the owner, offer for sale or sell his/her products.</a:t>
            </a:r>
          </a:p>
        </p:txBody>
      </p:sp>
    </p:spTree>
    <p:extLst>
      <p:ext uri="{BB962C8B-B14F-4D97-AF65-F5344CB8AC3E}">
        <p14:creationId xmlns:p14="http://schemas.microsoft.com/office/powerpoint/2010/main" val="2757651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AE5128"/>
                </a:solidFill>
                <a:latin typeface="+mn-lt"/>
                <a:ea typeface="+mn-ea"/>
                <a:cs typeface="+mn-cs"/>
              </a:rPr>
              <a:t>Three-Strike System on Alibaba.com</a:t>
            </a:r>
          </a:p>
        </p:txBody>
      </p:sp>
      <p:sp>
        <p:nvSpPr>
          <p:cNvPr id="3" name="Content Placeholder 2"/>
          <p:cNvSpPr>
            <a:spLocks noGrp="1"/>
          </p:cNvSpPr>
          <p:nvPr>
            <p:ph idx="1"/>
          </p:nvPr>
        </p:nvSpPr>
        <p:spPr/>
        <p:txBody>
          <a:bodyPr/>
          <a:lstStyle/>
          <a:p>
            <a:r>
              <a:rPr lang="en-US" b="1" dirty="0"/>
              <a:t>Serious infringements:</a:t>
            </a:r>
            <a:endParaRPr lang="en-US" dirty="0"/>
          </a:p>
          <a:p>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239846316"/>
              </p:ext>
            </p:extLst>
          </p:nvPr>
        </p:nvGraphicFramePr>
        <p:xfrm>
          <a:off x="1097280" y="2287672"/>
          <a:ext cx="10347960" cy="3708084"/>
        </p:xfrm>
        <a:graphic>
          <a:graphicData uri="http://schemas.openxmlformats.org/drawingml/2006/table">
            <a:tbl>
              <a:tblPr firstRow="1" bandRow="1">
                <a:tableStyleId>{5C22544A-7EE6-4342-B048-85BDC9FD1C3A}</a:tableStyleId>
              </a:tblPr>
              <a:tblGrid>
                <a:gridCol w="5212080">
                  <a:extLst>
                    <a:ext uri="{9D8B030D-6E8A-4147-A177-3AD203B41FA5}">
                      <a16:colId xmlns:a16="http://schemas.microsoft.com/office/drawing/2014/main" xmlns="" val="20000"/>
                    </a:ext>
                  </a:extLst>
                </a:gridCol>
                <a:gridCol w="5135880">
                  <a:extLst>
                    <a:ext uri="{9D8B030D-6E8A-4147-A177-3AD203B41FA5}">
                      <a16:colId xmlns:a16="http://schemas.microsoft.com/office/drawing/2014/main" xmlns="" val="20001"/>
                    </a:ext>
                  </a:extLst>
                </a:gridCol>
              </a:tblGrid>
              <a:tr h="917463">
                <a:tc>
                  <a:txBody>
                    <a:bodyPr/>
                    <a:lstStyle/>
                    <a:p>
                      <a:r>
                        <a:rPr lang="en-US" sz="1800" b="1" i="0" kern="1200" dirty="0">
                          <a:solidFill>
                            <a:schemeClr val="lt1"/>
                          </a:solidFill>
                          <a:effectLst/>
                          <a:latin typeface="+mn-lt"/>
                          <a:ea typeface="+mn-ea"/>
                          <a:cs typeface="+mn-cs"/>
                        </a:rPr>
                        <a:t>Number of Strikes</a:t>
                      </a:r>
                      <a:endParaRPr lang="en-US" dirty="0"/>
                    </a:p>
                  </a:txBody>
                  <a:tcPr/>
                </a:tc>
                <a:tc>
                  <a:txBody>
                    <a:bodyPr/>
                    <a:lstStyle/>
                    <a:p>
                      <a:r>
                        <a:rPr lang="en-US" sz="1800" b="1" i="0" kern="1200" dirty="0">
                          <a:solidFill>
                            <a:schemeClr val="lt1"/>
                          </a:solidFill>
                          <a:effectLst/>
                          <a:latin typeface="+mn-lt"/>
                          <a:ea typeface="+mn-ea"/>
                          <a:cs typeface="+mn-cs"/>
                        </a:rPr>
                        <a:t>Enforcement</a:t>
                      </a:r>
                      <a:endParaRPr lang="en-US" dirty="0"/>
                    </a:p>
                  </a:txBody>
                  <a:tcPr/>
                </a:tc>
                <a:extLst>
                  <a:ext uri="{0D108BD9-81ED-4DB2-BD59-A6C34878D82A}">
                    <a16:rowId xmlns:a16="http://schemas.microsoft.com/office/drawing/2014/main" xmlns="" val="10000"/>
                  </a:ext>
                </a:extLst>
              </a:tr>
              <a:tr h="930207">
                <a:tc>
                  <a:txBody>
                    <a:bodyPr/>
                    <a:lstStyle/>
                    <a:p>
                      <a:r>
                        <a:rPr lang="en-US" sz="1800" b="0" i="0" kern="1200" dirty="0">
                          <a:solidFill>
                            <a:schemeClr val="dk1"/>
                          </a:solidFill>
                          <a:effectLst/>
                          <a:latin typeface="+mn-lt"/>
                          <a:ea typeface="+mn-ea"/>
                          <a:cs typeface="+mn-cs"/>
                        </a:rPr>
                        <a:t>First Strike</a:t>
                      </a:r>
                      <a:endParaRPr lang="en-US" dirty="0"/>
                    </a:p>
                  </a:txBody>
                  <a:tcPr/>
                </a:tc>
                <a:tc>
                  <a:txBody>
                    <a:bodyPr/>
                    <a:lstStyle/>
                    <a:p>
                      <a:r>
                        <a:rPr lang="en-US" sz="1800" b="0" i="0" kern="1200" dirty="0">
                          <a:solidFill>
                            <a:schemeClr val="dk1"/>
                          </a:solidFill>
                          <a:effectLst/>
                          <a:latin typeface="+mn-lt"/>
                          <a:ea typeface="+mn-ea"/>
                          <a:cs typeface="+mn-cs"/>
                        </a:rPr>
                        <a:t>Restriction for 7 days + Examination (Restriction for 30 days if the examination is not passed within 7 days)</a:t>
                      </a:r>
                      <a:endParaRPr lang="en-US" dirty="0"/>
                    </a:p>
                  </a:txBody>
                  <a:tcPr/>
                </a:tc>
                <a:extLst>
                  <a:ext uri="{0D108BD9-81ED-4DB2-BD59-A6C34878D82A}">
                    <a16:rowId xmlns:a16="http://schemas.microsoft.com/office/drawing/2014/main" xmlns="" val="10001"/>
                  </a:ext>
                </a:extLst>
              </a:tr>
              <a:tr h="930207">
                <a:tc>
                  <a:txBody>
                    <a:bodyPr/>
                    <a:lstStyle/>
                    <a:p>
                      <a:r>
                        <a:rPr lang="en-US" sz="1800" b="0" i="0" kern="1200" dirty="0">
                          <a:solidFill>
                            <a:schemeClr val="dk1"/>
                          </a:solidFill>
                          <a:effectLst/>
                          <a:latin typeface="+mn-lt"/>
                          <a:ea typeface="+mn-ea"/>
                          <a:cs typeface="+mn-cs"/>
                        </a:rPr>
                        <a:t>Second Strike</a:t>
                      </a:r>
                      <a:endParaRPr lang="en-US" dirty="0"/>
                    </a:p>
                  </a:txBody>
                  <a:tcPr/>
                </a:tc>
                <a:tc>
                  <a:txBody>
                    <a:bodyPr/>
                    <a:lstStyle/>
                    <a:p>
                      <a:r>
                        <a:rPr lang="en-US" sz="1800" b="0" i="0" kern="1200" dirty="0">
                          <a:solidFill>
                            <a:schemeClr val="dk1"/>
                          </a:solidFill>
                          <a:effectLst/>
                          <a:latin typeface="+mn-lt"/>
                          <a:ea typeface="+mn-ea"/>
                          <a:cs typeface="+mn-cs"/>
                        </a:rPr>
                        <a:t>Restriction for 14 days + Examination (Restriction for 60 days if the examination is not passed within 14 days)</a:t>
                      </a:r>
                      <a:endParaRPr lang="en-US" dirty="0"/>
                    </a:p>
                  </a:txBody>
                  <a:tcPr/>
                </a:tc>
                <a:extLst>
                  <a:ext uri="{0D108BD9-81ED-4DB2-BD59-A6C34878D82A}">
                    <a16:rowId xmlns:a16="http://schemas.microsoft.com/office/drawing/2014/main" xmlns="" val="10002"/>
                  </a:ext>
                </a:extLst>
              </a:tr>
              <a:tr h="930207">
                <a:tc>
                  <a:txBody>
                    <a:bodyPr/>
                    <a:lstStyle/>
                    <a:p>
                      <a:r>
                        <a:rPr lang="en-US" sz="1800" b="0" i="0" kern="1200" dirty="0">
                          <a:solidFill>
                            <a:schemeClr val="dk1"/>
                          </a:solidFill>
                          <a:effectLst/>
                          <a:latin typeface="+mn-lt"/>
                          <a:ea typeface="+mn-ea"/>
                          <a:cs typeface="+mn-cs"/>
                        </a:rPr>
                        <a:t>Third Strike</a:t>
                      </a:r>
                      <a:endParaRPr lang="en-US" dirty="0"/>
                    </a:p>
                  </a:txBody>
                  <a:tcPr/>
                </a:tc>
                <a:tc>
                  <a:txBody>
                    <a:bodyPr/>
                    <a:lstStyle/>
                    <a:p>
                      <a:r>
                        <a:rPr lang="en-US" sz="1800" b="0" i="0" kern="1200" dirty="0">
                          <a:solidFill>
                            <a:schemeClr val="dk1"/>
                          </a:solidFill>
                          <a:effectLst/>
                          <a:latin typeface="+mn-lt"/>
                          <a:ea typeface="+mn-ea"/>
                          <a:cs typeface="+mn-cs"/>
                        </a:rPr>
                        <a:t>Account termination</a:t>
                      </a:r>
                      <a:endParaRPr lang="en-US"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7492075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AE5128"/>
                </a:solidFill>
                <a:latin typeface="+mn-lt"/>
                <a:ea typeface="+mn-ea"/>
                <a:cs typeface="+mn-cs"/>
              </a:rPr>
              <a:t>Alibaba Good Faith Program</a:t>
            </a:r>
          </a:p>
        </p:txBody>
      </p:sp>
      <p:sp>
        <p:nvSpPr>
          <p:cNvPr id="3" name="Content Placeholder 2"/>
          <p:cNvSpPr>
            <a:spLocks noGrp="1"/>
          </p:cNvSpPr>
          <p:nvPr>
            <p:ph idx="1"/>
          </p:nvPr>
        </p:nvSpPr>
        <p:spPr>
          <a:xfrm>
            <a:off x="729649" y="1862445"/>
            <a:ext cx="10058400" cy="4023360"/>
          </a:xfrm>
        </p:spPr>
        <p:txBody>
          <a:bodyPr/>
          <a:lstStyle/>
          <a:p>
            <a:pPr marL="0" indent="0">
              <a:buNone/>
            </a:pPr>
            <a:r>
              <a:rPr lang="en-US" sz="2500" b="1" dirty="0"/>
              <a:t>Introduction</a:t>
            </a:r>
          </a:p>
          <a:p>
            <a:pPr marL="0" indent="0">
              <a:buNone/>
            </a:pPr>
            <a:r>
              <a:rPr lang="en-US" sz="2600" dirty="0"/>
              <a:t>Firstly launched in 2015 and most recently amended on April 1, 2018</a:t>
            </a:r>
          </a:p>
          <a:p>
            <a:pPr marL="0" indent="0">
              <a:buNone/>
            </a:pPr>
            <a:r>
              <a:rPr lang="en-US" sz="2600" dirty="0"/>
              <a:t>A method to promote the enforcement of IPR based on mutual trust between Alibaba and IPR holder;</a:t>
            </a:r>
          </a:p>
          <a:p>
            <a:pPr marL="0" indent="0">
              <a:buNone/>
            </a:pPr>
            <a:r>
              <a:rPr lang="en-US" sz="2600" dirty="0"/>
              <a:t>Applies only to complaints against product listings on </a:t>
            </a:r>
            <a:r>
              <a:rPr lang="en-US" sz="2600" dirty="0" err="1"/>
              <a:t>Taobao.com</a:t>
            </a:r>
            <a:r>
              <a:rPr lang="en-US" sz="2600" i="1" dirty="0"/>
              <a:t>;</a:t>
            </a:r>
          </a:p>
          <a:p>
            <a:endParaRPr lang="en-US" sz="2600" dirty="0"/>
          </a:p>
        </p:txBody>
      </p:sp>
    </p:spTree>
    <p:extLst>
      <p:ext uri="{BB962C8B-B14F-4D97-AF65-F5344CB8AC3E}">
        <p14:creationId xmlns:p14="http://schemas.microsoft.com/office/powerpoint/2010/main" val="8926056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AE5128"/>
                </a:solidFill>
                <a:latin typeface="+mn-lt"/>
                <a:ea typeface="+mn-ea"/>
                <a:cs typeface="+mn-cs"/>
              </a:rPr>
              <a:t>Alibaba Good Faith Program</a:t>
            </a:r>
          </a:p>
        </p:txBody>
      </p:sp>
      <p:sp>
        <p:nvSpPr>
          <p:cNvPr id="3" name="Content Placeholder 2"/>
          <p:cNvSpPr>
            <a:spLocks noGrp="1"/>
          </p:cNvSpPr>
          <p:nvPr>
            <p:ph idx="1"/>
          </p:nvPr>
        </p:nvSpPr>
        <p:spPr/>
        <p:txBody>
          <a:bodyPr>
            <a:normAutofit/>
          </a:bodyPr>
          <a:lstStyle/>
          <a:p>
            <a:pPr marL="0" indent="0">
              <a:buNone/>
            </a:pPr>
            <a:r>
              <a:rPr lang="en-US" sz="2500" b="1" dirty="0"/>
              <a:t>Benefits:</a:t>
            </a:r>
          </a:p>
          <a:p>
            <a:r>
              <a:rPr lang="en-US" b="1" dirty="0"/>
              <a:t>Faster processing of takedown requests</a:t>
            </a:r>
          </a:p>
          <a:p>
            <a:r>
              <a:rPr lang="en-US" b="1" dirty="0"/>
              <a:t>Simplified requirements for burden of proof</a:t>
            </a:r>
          </a:p>
          <a:p>
            <a:pPr lvl="1"/>
            <a:r>
              <a:rPr lang="en-US" dirty="0"/>
              <a:t>For copyright submission, supporting documents showing first publication is not required;</a:t>
            </a:r>
          </a:p>
          <a:p>
            <a:pPr lvl="1"/>
            <a:r>
              <a:rPr lang="en-US" dirty="0"/>
              <a:t>It is no mandatary to file supporting materials/evidence for the taken-down claim. </a:t>
            </a:r>
          </a:p>
          <a:p>
            <a:r>
              <a:rPr lang="en-US" b="1" dirty="0"/>
              <a:t>Dashboard</a:t>
            </a:r>
          </a:p>
          <a:p>
            <a:pPr lvl="1"/>
            <a:r>
              <a:rPr lang="en-US" dirty="0"/>
              <a:t>Statistics Including: the accepted complaints, the successful takedown rate, the successful counter-notification rate, the amount of counter-notification, the amount of successful counter-notification, the complaints withdrawn by complainant, the amount of automated withdrawal (e.g. due to lack of response within the required period). </a:t>
            </a:r>
          </a:p>
        </p:txBody>
      </p:sp>
    </p:spTree>
    <p:extLst>
      <p:ext uri="{BB962C8B-B14F-4D97-AF65-F5344CB8AC3E}">
        <p14:creationId xmlns:p14="http://schemas.microsoft.com/office/powerpoint/2010/main" val="103480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5011"/>
            <a:ext cx="10515600" cy="878478"/>
          </a:xfrm>
        </p:spPr>
        <p:txBody>
          <a:bodyPr>
            <a:normAutofit/>
          </a:bodyPr>
          <a:lstStyle/>
          <a:p>
            <a:r>
              <a:rPr lang="en-US" sz="4300" b="1" dirty="0">
                <a:solidFill>
                  <a:srgbClr val="AE5128"/>
                </a:solidFill>
                <a:latin typeface="+mn-lt"/>
                <a:ea typeface="+mn-ea"/>
                <a:cs typeface="+mn-cs"/>
              </a:rPr>
              <a:t>China's Online Shopping Market</a:t>
            </a: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62207" y="2175447"/>
            <a:ext cx="5454815" cy="4022725"/>
          </a:xfrm>
        </p:spPr>
      </p:pic>
      <p:sp>
        <p:nvSpPr>
          <p:cNvPr id="7" name="TextBox 6"/>
          <p:cNvSpPr txBox="1"/>
          <p:nvPr/>
        </p:nvSpPr>
        <p:spPr>
          <a:xfrm>
            <a:off x="838200" y="1825625"/>
            <a:ext cx="10102830" cy="646331"/>
          </a:xfrm>
          <a:prstGeom prst="rect">
            <a:avLst/>
          </a:prstGeom>
          <a:noFill/>
        </p:spPr>
        <p:txBody>
          <a:bodyPr wrap="none" rtlCol="0">
            <a:spAutoFit/>
          </a:bodyPr>
          <a:lstStyle/>
          <a:p>
            <a:r>
              <a:rPr lang="en-US" b="1" dirty="0"/>
              <a:t>Gross merchandise volume (GMV) of China's online shopping market from 2008 to 2018 (in billion yuan)</a:t>
            </a:r>
            <a:endParaRPr lang="en-US" dirty="0"/>
          </a:p>
          <a:p>
            <a:endParaRPr lang="en-US" dirty="0"/>
          </a:p>
        </p:txBody>
      </p:sp>
    </p:spTree>
    <p:extLst>
      <p:ext uri="{BB962C8B-B14F-4D97-AF65-F5344CB8AC3E}">
        <p14:creationId xmlns:p14="http://schemas.microsoft.com/office/powerpoint/2010/main" val="1728851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697" y="377289"/>
            <a:ext cx="10515600" cy="1325563"/>
          </a:xfrm>
        </p:spPr>
        <p:txBody>
          <a:bodyPr>
            <a:normAutofit/>
          </a:bodyPr>
          <a:lstStyle/>
          <a:p>
            <a:r>
              <a:rPr lang="en-US" b="1" dirty="0">
                <a:solidFill>
                  <a:srgbClr val="AE5128"/>
                </a:solidFill>
                <a:latin typeface="+mn-lt"/>
                <a:ea typeface="+mn-ea"/>
                <a:cs typeface="+mn-cs"/>
              </a:rPr>
              <a:t>Alibaba Good Faith Program</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40" t="10152" r="140"/>
          <a:stretch/>
        </p:blipFill>
        <p:spPr>
          <a:xfrm>
            <a:off x="1591391" y="1887518"/>
            <a:ext cx="8825355" cy="3730325"/>
          </a:xfrm>
        </p:spPr>
      </p:pic>
      <p:sp>
        <p:nvSpPr>
          <p:cNvPr id="6" name="TextBox 5"/>
          <p:cNvSpPr txBox="1"/>
          <p:nvPr/>
        </p:nvSpPr>
        <p:spPr>
          <a:xfrm>
            <a:off x="3680172" y="1887518"/>
            <a:ext cx="4187365" cy="369332"/>
          </a:xfrm>
          <a:prstGeom prst="rect">
            <a:avLst/>
          </a:prstGeom>
          <a:noFill/>
        </p:spPr>
        <p:txBody>
          <a:bodyPr wrap="none" rtlCol="0">
            <a:spAutoFit/>
          </a:bodyPr>
          <a:lstStyle/>
          <a:p>
            <a:r>
              <a:rPr lang="en-US" dirty="0"/>
              <a:t>New admission criteria as of April 15, 2018</a:t>
            </a:r>
          </a:p>
        </p:txBody>
      </p:sp>
    </p:spTree>
    <p:extLst>
      <p:ext uri="{BB962C8B-B14F-4D97-AF65-F5344CB8AC3E}">
        <p14:creationId xmlns:p14="http://schemas.microsoft.com/office/powerpoint/2010/main" val="14423413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AE5128"/>
                </a:solidFill>
                <a:latin typeface="+mn-lt"/>
                <a:ea typeface="+mn-ea"/>
                <a:cs typeface="+mn-cs"/>
              </a:rPr>
              <a:t>International </a:t>
            </a:r>
            <a:r>
              <a:rPr lang="en-US" b="1" dirty="0" err="1">
                <a:solidFill>
                  <a:srgbClr val="AE5128"/>
                </a:solidFill>
                <a:latin typeface="+mn-lt"/>
                <a:ea typeface="+mn-ea"/>
                <a:cs typeface="+mn-cs"/>
              </a:rPr>
              <a:t>AntiCounterfeiting</a:t>
            </a:r>
            <a:r>
              <a:rPr lang="en-US" b="1" dirty="0">
                <a:solidFill>
                  <a:srgbClr val="AE5128"/>
                </a:solidFill>
                <a:latin typeface="+mn-lt"/>
                <a:ea typeface="+mn-ea"/>
                <a:cs typeface="+mn-cs"/>
              </a:rPr>
              <a:t> Coalition (IACC)</a:t>
            </a:r>
          </a:p>
        </p:txBody>
      </p:sp>
      <p:sp>
        <p:nvSpPr>
          <p:cNvPr id="3" name="Content Placeholder 2"/>
          <p:cNvSpPr>
            <a:spLocks noGrp="1"/>
          </p:cNvSpPr>
          <p:nvPr>
            <p:ph idx="1"/>
          </p:nvPr>
        </p:nvSpPr>
        <p:spPr/>
        <p:txBody>
          <a:bodyPr/>
          <a:lstStyle/>
          <a:p>
            <a:endParaRPr lang="en-US" dirty="0"/>
          </a:p>
          <a:p>
            <a:r>
              <a:rPr lang="en-US" sz="2800" dirty="0"/>
              <a:t>Alibaba funds participation in the </a:t>
            </a:r>
            <a:r>
              <a:rPr lang="en-US" sz="2800" b="1" dirty="0"/>
              <a:t>IACC </a:t>
            </a:r>
            <a:r>
              <a:rPr lang="en-US" sz="2800" b="1" dirty="0" err="1"/>
              <a:t>MarketSafe</a:t>
            </a:r>
            <a:r>
              <a:rPr lang="en-US" sz="2800" b="1" dirty="0"/>
              <a:t> Expansion program</a:t>
            </a:r>
            <a:r>
              <a:rPr lang="en-US" sz="2800" dirty="0"/>
              <a:t>, which allows rights holders, including SMEs, to submit good faith takedown requests and receive training for full participation in the Good Faith program.</a:t>
            </a:r>
          </a:p>
          <a:p>
            <a:endParaRPr lang="en-US" dirty="0"/>
          </a:p>
        </p:txBody>
      </p:sp>
    </p:spTree>
    <p:extLst>
      <p:ext uri="{BB962C8B-B14F-4D97-AF65-F5344CB8AC3E}">
        <p14:creationId xmlns:p14="http://schemas.microsoft.com/office/powerpoint/2010/main" val="10005374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AE5128"/>
                </a:solidFill>
                <a:latin typeface="+mn-lt"/>
                <a:ea typeface="+mn-ea"/>
                <a:cs typeface="+mn-cs"/>
              </a:rPr>
              <a:t>IACC </a:t>
            </a:r>
            <a:r>
              <a:rPr lang="en-US" b="1" dirty="0" err="1">
                <a:solidFill>
                  <a:srgbClr val="AE5128"/>
                </a:solidFill>
                <a:latin typeface="+mn-lt"/>
                <a:ea typeface="+mn-ea"/>
                <a:cs typeface="+mn-cs"/>
              </a:rPr>
              <a:t>Marketsafe</a:t>
            </a:r>
            <a:r>
              <a:rPr lang="en-US" b="1" dirty="0">
                <a:solidFill>
                  <a:srgbClr val="AE5128"/>
                </a:solidFill>
                <a:latin typeface="+mn-lt"/>
                <a:ea typeface="+mn-ea"/>
                <a:cs typeface="+mn-cs"/>
              </a:rPr>
              <a:t> Portal</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7280" y="1846263"/>
            <a:ext cx="9184571" cy="4481385"/>
          </a:xfrm>
        </p:spPr>
      </p:pic>
    </p:spTree>
    <p:extLst>
      <p:ext uri="{BB962C8B-B14F-4D97-AF65-F5344CB8AC3E}">
        <p14:creationId xmlns:p14="http://schemas.microsoft.com/office/powerpoint/2010/main" val="7819705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AE5128"/>
                </a:solidFill>
                <a:latin typeface="+mn-lt"/>
                <a:ea typeface="+mn-ea"/>
                <a:cs typeface="+mn-cs"/>
              </a:rPr>
              <a:t>IACC </a:t>
            </a:r>
            <a:r>
              <a:rPr lang="en-US" b="1" dirty="0" err="1">
                <a:solidFill>
                  <a:srgbClr val="AE5128"/>
                </a:solidFill>
                <a:latin typeface="+mn-lt"/>
                <a:ea typeface="+mn-ea"/>
                <a:cs typeface="+mn-cs"/>
              </a:rPr>
              <a:t>Marketsafe</a:t>
            </a:r>
            <a:r>
              <a:rPr lang="en-US" b="1" dirty="0">
                <a:solidFill>
                  <a:srgbClr val="AE5128"/>
                </a:solidFill>
                <a:latin typeface="+mn-lt"/>
                <a:ea typeface="+mn-ea"/>
                <a:cs typeface="+mn-cs"/>
              </a:rPr>
              <a:t> Portal</a:t>
            </a: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97280" y="1877568"/>
            <a:ext cx="8266599" cy="4437888"/>
          </a:xfrm>
        </p:spPr>
      </p:pic>
    </p:spTree>
    <p:extLst>
      <p:ext uri="{BB962C8B-B14F-4D97-AF65-F5344CB8AC3E}">
        <p14:creationId xmlns:p14="http://schemas.microsoft.com/office/powerpoint/2010/main" val="16728410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2950" y="536448"/>
            <a:ext cx="10515600" cy="1020128"/>
          </a:xfrm>
          <a:ln>
            <a:noFill/>
          </a:ln>
          <a:effectLst/>
        </p:spPr>
        <p:txBody>
          <a:bodyPr>
            <a:normAutofit/>
          </a:bodyPr>
          <a:lstStyle/>
          <a:p>
            <a:r>
              <a:rPr lang="en-US" b="1" dirty="0">
                <a:solidFill>
                  <a:srgbClr val="AE5128"/>
                </a:solidFill>
                <a:latin typeface="+mn-lt"/>
                <a:ea typeface="+mn-ea"/>
                <a:cs typeface="+mn-cs"/>
              </a:rPr>
              <a:t>Summary</a:t>
            </a:r>
          </a:p>
        </p:txBody>
      </p:sp>
      <p:sp>
        <p:nvSpPr>
          <p:cNvPr id="3" name="Content Placeholder 2"/>
          <p:cNvSpPr>
            <a:spLocks noGrp="1"/>
          </p:cNvSpPr>
          <p:nvPr>
            <p:ph idx="1"/>
          </p:nvPr>
        </p:nvSpPr>
        <p:spPr>
          <a:xfrm>
            <a:off x="1158240" y="1816608"/>
            <a:ext cx="10100310" cy="4486656"/>
          </a:xfrm>
        </p:spPr>
        <p:txBody>
          <a:bodyPr>
            <a:normAutofit fontScale="85000" lnSpcReduction="20000"/>
          </a:bodyPr>
          <a:lstStyle/>
          <a:p>
            <a:r>
              <a:rPr lang="en-US" sz="2400" b="1" dirty="0"/>
              <a:t>Scope of Internet</a:t>
            </a:r>
            <a:endParaRPr lang="en-US" sz="2400" b="1" i="1" dirty="0"/>
          </a:p>
          <a:p>
            <a:r>
              <a:rPr lang="en-US" sz="2400" b="1" dirty="0"/>
              <a:t>E-commerce Platforms in China</a:t>
            </a:r>
          </a:p>
          <a:p>
            <a:r>
              <a:rPr lang="en-US" sz="2400" b="1" dirty="0"/>
              <a:t>Alibaba’s e-commerce marketplaces</a:t>
            </a:r>
          </a:p>
          <a:p>
            <a:pPr lvl="1"/>
            <a:r>
              <a:rPr lang="en-US" sz="2400" dirty="0"/>
              <a:t>Infringement search</a:t>
            </a:r>
          </a:p>
          <a:p>
            <a:pPr lvl="1"/>
            <a:r>
              <a:rPr lang="en-US" sz="2400" dirty="0"/>
              <a:t>Due diligence on Chinese companies</a:t>
            </a:r>
          </a:p>
          <a:p>
            <a:pPr lvl="1"/>
            <a:r>
              <a:rPr lang="en-US" sz="2400" dirty="0"/>
              <a:t>Notice and Take-down System procedure</a:t>
            </a:r>
            <a:endParaRPr lang="en-CA" sz="2400" dirty="0"/>
          </a:p>
          <a:p>
            <a:r>
              <a:rPr lang="en-CA" sz="2400" b="1" dirty="0"/>
              <a:t>Rules on different platforms</a:t>
            </a:r>
          </a:p>
          <a:p>
            <a:pPr lvl="1"/>
            <a:r>
              <a:rPr lang="en-US" sz="2400" dirty="0"/>
              <a:t>Points system</a:t>
            </a:r>
          </a:p>
          <a:p>
            <a:pPr lvl="1"/>
            <a:r>
              <a:rPr lang="en-US" sz="2400" dirty="0"/>
              <a:t>Three-strike system on Taobao.com and Alibaba.com</a:t>
            </a:r>
          </a:p>
          <a:p>
            <a:r>
              <a:rPr lang="en-US" sz="2400" b="1" dirty="0"/>
              <a:t>Alibaba Good Faith Program on </a:t>
            </a:r>
            <a:r>
              <a:rPr lang="en-US" sz="2400" b="1" dirty="0" err="1"/>
              <a:t>Taobao</a:t>
            </a:r>
            <a:endParaRPr lang="en-US" sz="2400" b="1" dirty="0"/>
          </a:p>
          <a:p>
            <a:pPr lvl="1"/>
            <a:r>
              <a:rPr lang="en-US" sz="2400" dirty="0"/>
              <a:t>Benefits</a:t>
            </a:r>
          </a:p>
          <a:p>
            <a:pPr lvl="1"/>
            <a:r>
              <a:rPr lang="en-US" sz="2400" dirty="0"/>
              <a:t>Criteria</a:t>
            </a:r>
          </a:p>
          <a:p>
            <a:r>
              <a:rPr lang="en-US" sz="2400" b="1" dirty="0"/>
              <a:t>IACC</a:t>
            </a:r>
          </a:p>
          <a:p>
            <a:endParaRPr lang="en-US" dirty="0"/>
          </a:p>
        </p:txBody>
      </p:sp>
    </p:spTree>
    <p:extLst>
      <p:ext uri="{BB962C8B-B14F-4D97-AF65-F5344CB8AC3E}">
        <p14:creationId xmlns:p14="http://schemas.microsoft.com/office/powerpoint/2010/main" val="12466484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30286" y="2050418"/>
            <a:ext cx="10588690" cy="2168013"/>
          </a:xfrm>
        </p:spPr>
        <p:txBody>
          <a:bodyPr>
            <a:normAutofit fontScale="90000"/>
          </a:bodyPr>
          <a:lstStyle/>
          <a:p>
            <a:pPr algn="ctr"/>
            <a:r>
              <a:rPr lang="ru-RU" altLang="zh-CN" sz="4400" b="1" dirty="0"/>
              <a:t/>
            </a:r>
            <a:br>
              <a:rPr lang="ru-RU" altLang="zh-CN" sz="4400" b="1" dirty="0"/>
            </a:br>
            <a:r>
              <a:rPr lang="ru-RU" altLang="zh-CN" sz="4400" b="1" dirty="0"/>
              <a:t>Особенности защиты интеллектуальных прав в Интернете в Китае</a:t>
            </a:r>
            <a:br>
              <a:rPr lang="ru-RU" altLang="zh-CN" sz="4400" b="1" dirty="0"/>
            </a:br>
            <a:r>
              <a:rPr lang="zh-CN" altLang="en-US" sz="4000" b="1" dirty="0"/>
              <a:t>中国网络知识产权保护与执行</a:t>
            </a:r>
            <a:r>
              <a:rPr lang="en-US" altLang="zh-CN" sz="4000" b="1" dirty="0"/>
              <a:t/>
            </a:r>
            <a:br>
              <a:rPr lang="en-US" altLang="zh-CN" sz="4000" b="1" dirty="0"/>
            </a:br>
            <a:r>
              <a:rPr lang="en-US" sz="4000" b="1" dirty="0"/>
              <a:t>Online IP Protection and Enforcement </a:t>
            </a:r>
            <a:r>
              <a:rPr lang="en-US" altLang="zh-CN" sz="4000" b="1" dirty="0"/>
              <a:t>in China</a:t>
            </a:r>
            <a:endParaRPr lang="en-US" sz="4000" b="1" dirty="0"/>
          </a:p>
        </p:txBody>
      </p:sp>
      <p:sp>
        <p:nvSpPr>
          <p:cNvPr id="3" name="Subtitle 2"/>
          <p:cNvSpPr>
            <a:spLocks noGrp="1"/>
          </p:cNvSpPr>
          <p:nvPr>
            <p:ph type="subTitle" idx="1"/>
          </p:nvPr>
        </p:nvSpPr>
        <p:spPr>
          <a:xfrm>
            <a:off x="1309687" y="4514479"/>
            <a:ext cx="9144000" cy="1888067"/>
          </a:xfrm>
        </p:spPr>
        <p:txBody>
          <a:bodyPr>
            <a:normAutofit/>
          </a:bodyPr>
          <a:lstStyle/>
          <a:p>
            <a:pPr algn="ctr"/>
            <a:r>
              <a:rPr lang="zh-CN" altLang="en-US" dirty="0"/>
              <a:t>陈一贤</a:t>
            </a:r>
            <a:r>
              <a:rPr lang="en-US" altLang="zh-CN" dirty="0"/>
              <a:t> </a:t>
            </a:r>
            <a:r>
              <a:rPr lang="en-US" dirty="0"/>
              <a:t>Yixian Chen</a:t>
            </a:r>
          </a:p>
          <a:p>
            <a:pPr algn="ctr"/>
            <a:r>
              <a:rPr lang="zh-CN" altLang="en-US" dirty="0"/>
              <a:t>钟保禄律师事务所</a:t>
            </a:r>
            <a:r>
              <a:rPr lang="en-US" dirty="0"/>
              <a:t>Jones &amp; Co. </a:t>
            </a:r>
          </a:p>
          <a:p>
            <a:pPr algn="ctr"/>
            <a:r>
              <a:rPr lang="en-US" dirty="0" err="1"/>
              <a:t>Chen.yixian@jonesco-law.ca</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442" t="16828" r="2167" b="18745"/>
          <a:stretch/>
        </p:blipFill>
        <p:spPr>
          <a:xfrm>
            <a:off x="0" y="0"/>
            <a:ext cx="11763375" cy="1664208"/>
          </a:xfrm>
          <a:prstGeom prst="rect">
            <a:avLst/>
          </a:prstGeom>
        </p:spPr>
      </p:pic>
    </p:spTree>
    <p:extLst>
      <p:ext uri="{BB962C8B-B14F-4D97-AF65-F5344CB8AC3E}">
        <p14:creationId xmlns:p14="http://schemas.microsoft.com/office/powerpoint/2010/main" val="155245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90016" y="536448"/>
            <a:ext cx="10058400" cy="1066800"/>
          </a:xfrm>
        </p:spPr>
        <p:txBody>
          <a:bodyPr>
            <a:normAutofit fontScale="90000"/>
          </a:bodyPr>
          <a:lstStyle/>
          <a:p>
            <a:r>
              <a:rPr lang="en-US" b="1" dirty="0">
                <a:solidFill>
                  <a:srgbClr val="AE5128"/>
                </a:solidFill>
                <a:latin typeface="+mn-lt"/>
                <a:ea typeface="+mn-ea"/>
                <a:cs typeface="+mn-cs"/>
              </a:rPr>
              <a:t>Common E-commerce Platforms in China</a:t>
            </a:r>
          </a:p>
        </p:txBody>
      </p:sp>
      <p:sp>
        <p:nvSpPr>
          <p:cNvPr id="3" name="Content Placeholder 2"/>
          <p:cNvSpPr>
            <a:spLocks noGrp="1"/>
          </p:cNvSpPr>
          <p:nvPr>
            <p:ph idx="1"/>
          </p:nvPr>
        </p:nvSpPr>
        <p:spPr>
          <a:noFill/>
        </p:spPr>
        <p:txBody>
          <a:bodyPr>
            <a:normAutofit/>
          </a:bodyPr>
          <a:lstStyle/>
          <a:p>
            <a:r>
              <a:rPr lang="en-US" dirty="0"/>
              <a:t>Alibaba group:</a:t>
            </a:r>
          </a:p>
          <a:p>
            <a:pPr lvl="1"/>
            <a:r>
              <a:rPr lang="en-US" dirty="0" err="1"/>
              <a:t>Taobao</a:t>
            </a:r>
            <a:r>
              <a:rPr lang="en-US" dirty="0"/>
              <a:t> (</a:t>
            </a:r>
            <a:r>
              <a:rPr lang="en-US" dirty="0">
                <a:hlinkClick r:id="rId4"/>
              </a:rPr>
              <a:t>www.taobao.com</a:t>
            </a:r>
            <a:r>
              <a:rPr lang="en-US" dirty="0"/>
              <a:t>) , C2C/B2C</a:t>
            </a:r>
          </a:p>
          <a:p>
            <a:pPr lvl="1"/>
            <a:r>
              <a:rPr lang="en-US" dirty="0"/>
              <a:t>TMALL (</a:t>
            </a:r>
            <a:r>
              <a:rPr lang="en-US" dirty="0">
                <a:hlinkClick r:id="rId5"/>
              </a:rPr>
              <a:t>www.tmall.com</a:t>
            </a:r>
            <a:r>
              <a:rPr lang="en-US" dirty="0"/>
              <a:t> ), B2C</a:t>
            </a:r>
          </a:p>
          <a:p>
            <a:pPr lvl="2"/>
            <a:r>
              <a:rPr lang="en-US" sz="1800" dirty="0"/>
              <a:t>TMALL GLOBAL, </a:t>
            </a:r>
            <a:r>
              <a:rPr lang="en-US" altLang="zh-CN" sz="1800" dirty="0"/>
              <a:t>B2C</a:t>
            </a:r>
            <a:r>
              <a:rPr lang="en-US" sz="1800" dirty="0"/>
              <a:t> </a:t>
            </a:r>
            <a:r>
              <a:rPr lang="en-US" sz="2400" dirty="0"/>
              <a:t>(</a:t>
            </a:r>
            <a:r>
              <a:rPr lang="en-US" sz="1800" dirty="0">
                <a:hlinkClick r:id="rId6"/>
              </a:rPr>
              <a:t>https://tmall.hk/</a:t>
            </a:r>
            <a:r>
              <a:rPr lang="en-US" sz="1800" dirty="0"/>
              <a:t>)</a:t>
            </a:r>
          </a:p>
          <a:p>
            <a:pPr lvl="1"/>
            <a:r>
              <a:rPr lang="en-US" dirty="0" err="1"/>
              <a:t>Xianyu</a:t>
            </a:r>
            <a:r>
              <a:rPr lang="en-US" dirty="0"/>
              <a:t> (</a:t>
            </a:r>
            <a:r>
              <a:rPr lang="en-US" dirty="0">
                <a:hlinkClick r:id="rId7"/>
              </a:rPr>
              <a:t>https://2.taobao.com)</a:t>
            </a:r>
            <a:r>
              <a:rPr lang="en-US" dirty="0"/>
              <a:t>, C2C</a:t>
            </a:r>
          </a:p>
          <a:p>
            <a:pPr lvl="1"/>
            <a:r>
              <a:rPr lang="en-US" dirty="0" err="1"/>
              <a:t>AliExpress</a:t>
            </a:r>
            <a:r>
              <a:rPr lang="en-US" dirty="0"/>
              <a:t> (</a:t>
            </a:r>
            <a:r>
              <a:rPr lang="en-US" dirty="0">
                <a:hlinkClick r:id="rId8"/>
              </a:rPr>
              <a:t>www.aliexpress.com</a:t>
            </a:r>
            <a:r>
              <a:rPr lang="en-US" dirty="0"/>
              <a:t>) </a:t>
            </a:r>
            <a:r>
              <a:rPr lang="mr-IN" dirty="0"/>
              <a:t>–</a:t>
            </a:r>
            <a:r>
              <a:rPr lang="en-US" dirty="0"/>
              <a:t> C2C/B2C</a:t>
            </a:r>
          </a:p>
          <a:p>
            <a:pPr lvl="1"/>
            <a:r>
              <a:rPr lang="en-US" dirty="0"/>
              <a:t>1688.com (also known as </a:t>
            </a:r>
            <a:r>
              <a:rPr lang="en-US" dirty="0" err="1"/>
              <a:t>Alibaba.cn</a:t>
            </a:r>
            <a:r>
              <a:rPr lang="en-US" dirty="0"/>
              <a:t>), B2B</a:t>
            </a:r>
          </a:p>
          <a:p>
            <a:pPr lvl="1"/>
            <a:r>
              <a:rPr lang="en-US" dirty="0" err="1"/>
              <a:t>Alibaba.com</a:t>
            </a:r>
            <a:r>
              <a:rPr lang="en-US" dirty="0"/>
              <a:t>, B2B</a:t>
            </a:r>
          </a:p>
          <a:p>
            <a:r>
              <a:rPr lang="en-US" dirty="0" err="1"/>
              <a:t>JD.com</a:t>
            </a:r>
            <a:endParaRPr lang="en-US" dirty="0"/>
          </a:p>
          <a:p>
            <a:r>
              <a:rPr lang="en-US" dirty="0"/>
              <a:t>WeChat Shop</a:t>
            </a:r>
          </a:p>
        </p:txBody>
      </p:sp>
    </p:spTree>
    <p:extLst>
      <p:ext uri="{BB962C8B-B14F-4D97-AF65-F5344CB8AC3E}">
        <p14:creationId xmlns:p14="http://schemas.microsoft.com/office/powerpoint/2010/main" val="1967247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b="1" dirty="0">
                <a:solidFill>
                  <a:srgbClr val="AE5128"/>
                </a:solidFill>
                <a:latin typeface="+mn-lt"/>
                <a:ea typeface="+mn-ea"/>
                <a:cs typeface="+mn-cs"/>
              </a:rPr>
              <a:t>Common infringements encountered on e-commerce</a:t>
            </a:r>
          </a:p>
        </p:txBody>
      </p:sp>
      <p:sp>
        <p:nvSpPr>
          <p:cNvPr id="3" name="Content Placeholder 2"/>
          <p:cNvSpPr>
            <a:spLocks noGrp="1"/>
          </p:cNvSpPr>
          <p:nvPr>
            <p:ph idx="1"/>
          </p:nvPr>
        </p:nvSpPr>
        <p:spPr/>
        <p:txBody>
          <a:bodyPr/>
          <a:lstStyle/>
          <a:p>
            <a:r>
              <a:rPr lang="en-US" dirty="0"/>
              <a:t>Sale of counterfeit products;</a:t>
            </a:r>
          </a:p>
          <a:p>
            <a:r>
              <a:rPr lang="en-US" dirty="0"/>
              <a:t>Copyright infringement (advertisements and other images used to promote counterfeit products);</a:t>
            </a:r>
          </a:p>
          <a:p>
            <a:r>
              <a:rPr lang="en-US" altLang="zh-CN" dirty="0"/>
              <a:t>Design </a:t>
            </a:r>
            <a:r>
              <a:rPr lang="en-US" dirty="0"/>
              <a:t>patent infringement; </a:t>
            </a:r>
          </a:p>
          <a:p>
            <a:r>
              <a:rPr lang="en-US" dirty="0"/>
              <a:t>Trademark violation (i.e. used without permission).</a:t>
            </a:r>
          </a:p>
        </p:txBody>
      </p:sp>
    </p:spTree>
    <p:extLst>
      <p:ext uri="{BB962C8B-B14F-4D97-AF65-F5344CB8AC3E}">
        <p14:creationId xmlns:p14="http://schemas.microsoft.com/office/powerpoint/2010/main" val="1962743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237" y="283977"/>
            <a:ext cx="10350809" cy="1325563"/>
          </a:xfrm>
        </p:spPr>
        <p:txBody>
          <a:bodyPr>
            <a:normAutofit/>
          </a:bodyPr>
          <a:lstStyle/>
          <a:p>
            <a:r>
              <a:rPr lang="en-US" sz="4300" b="1" dirty="0">
                <a:solidFill>
                  <a:srgbClr val="AE5128"/>
                </a:solidFill>
                <a:latin typeface="+mn-lt"/>
                <a:ea typeface="+mn-ea"/>
                <a:cs typeface="+mn-cs"/>
              </a:rPr>
              <a:t>Infringement Search and Monitoring</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flipV="1">
            <a:off x="838200" y="6268863"/>
            <a:ext cx="46038" cy="24161"/>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219" y="1834536"/>
            <a:ext cx="7980053" cy="44615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7985" y="2796686"/>
            <a:ext cx="1699985" cy="2205747"/>
          </a:xfrm>
          <a:prstGeom prst="rect">
            <a:avLst/>
          </a:prstGeom>
        </p:spPr>
      </p:pic>
      <p:sp>
        <p:nvSpPr>
          <p:cNvPr id="9" name="Rectangle 8"/>
          <p:cNvSpPr/>
          <p:nvPr/>
        </p:nvSpPr>
        <p:spPr>
          <a:xfrm>
            <a:off x="9339944" y="2150355"/>
            <a:ext cx="6096000" cy="646331"/>
          </a:xfrm>
          <a:prstGeom prst="rect">
            <a:avLst/>
          </a:prstGeom>
        </p:spPr>
        <p:txBody>
          <a:bodyPr>
            <a:spAutoFit/>
          </a:bodyPr>
          <a:lstStyle/>
          <a:p>
            <a:r>
              <a:rPr lang="en-US" b="1" dirty="0">
                <a:solidFill>
                  <a:srgbClr val="C00000"/>
                </a:solidFill>
              </a:rPr>
              <a:t>Real product: “</a:t>
            </a:r>
            <a:r>
              <a:rPr lang="en-US" b="1" dirty="0" err="1">
                <a:solidFill>
                  <a:srgbClr val="C00000"/>
                </a:solidFill>
              </a:rPr>
              <a:t>Bao</a:t>
            </a:r>
            <a:r>
              <a:rPr lang="en-US" b="1" dirty="0">
                <a:solidFill>
                  <a:srgbClr val="C00000"/>
                </a:solidFill>
              </a:rPr>
              <a:t> </a:t>
            </a:r>
            <a:r>
              <a:rPr lang="en-US" b="1" dirty="0" err="1">
                <a:solidFill>
                  <a:srgbClr val="C00000"/>
                </a:solidFill>
              </a:rPr>
              <a:t>Bao</a:t>
            </a:r>
            <a:r>
              <a:rPr lang="en-US" b="1" dirty="0">
                <a:solidFill>
                  <a:srgbClr val="C00000"/>
                </a:solidFill>
              </a:rPr>
              <a:t>” bag </a:t>
            </a:r>
          </a:p>
          <a:p>
            <a:r>
              <a:rPr lang="en-US" b="1" dirty="0">
                <a:solidFill>
                  <a:srgbClr val="C00000"/>
                </a:solidFill>
              </a:rPr>
              <a:t>from </a:t>
            </a:r>
            <a:r>
              <a:rPr lang="en-US" b="1" dirty="0" err="1">
                <a:solidFill>
                  <a:srgbClr val="C00000"/>
                </a:solidFill>
              </a:rPr>
              <a:t>Issey</a:t>
            </a:r>
            <a:r>
              <a:rPr lang="en-US" b="1" dirty="0">
                <a:solidFill>
                  <a:srgbClr val="C00000"/>
                </a:solidFill>
              </a:rPr>
              <a:t> Miyake</a:t>
            </a:r>
          </a:p>
        </p:txBody>
      </p:sp>
    </p:spTree>
    <p:extLst>
      <p:ext uri="{BB962C8B-B14F-4D97-AF65-F5344CB8AC3E}">
        <p14:creationId xmlns:p14="http://schemas.microsoft.com/office/powerpoint/2010/main" val="848930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27914"/>
            <a:ext cx="10515600" cy="1321025"/>
          </a:xfrm>
        </p:spPr>
        <p:txBody>
          <a:bodyPr>
            <a:normAutofit/>
          </a:bodyPr>
          <a:lstStyle/>
          <a:p>
            <a:r>
              <a:rPr lang="en-US" sz="4300" b="1" dirty="0">
                <a:solidFill>
                  <a:srgbClr val="AE5128"/>
                </a:solidFill>
                <a:latin typeface="+mn-lt"/>
                <a:ea typeface="+mn-ea"/>
                <a:cs typeface="+mn-cs"/>
              </a:rPr>
              <a:t>Infringement Search and Monitoring</a:t>
            </a:r>
          </a:p>
        </p:txBody>
      </p:sp>
      <p:pic>
        <p:nvPicPr>
          <p:cNvPr id="4" name="Content Placeholder 3"/>
          <p:cNvPicPr>
            <a:picLocks noGrp="1" noChangeAspect="1"/>
          </p:cNvPicPr>
          <p:nvPr>
            <p:ph idx="1"/>
          </p:nvPr>
        </p:nvPicPr>
        <p:blipFill rotWithShape="1">
          <a:blip r:embed="rId4"/>
          <a:srcRect l="703" t="7785"/>
          <a:stretch/>
        </p:blipFill>
        <p:spPr>
          <a:xfrm>
            <a:off x="838200" y="1821989"/>
            <a:ext cx="7879080" cy="4442973"/>
          </a:xfrm>
          <a:prstGeom prst="rect">
            <a:avLst/>
          </a:prstGeom>
        </p:spPr>
      </p:pic>
      <p:sp>
        <p:nvSpPr>
          <p:cNvPr id="6" name="TextBox 5"/>
          <p:cNvSpPr txBox="1"/>
          <p:nvPr/>
        </p:nvSpPr>
        <p:spPr>
          <a:xfrm>
            <a:off x="4953000" y="6400800"/>
            <a:ext cx="7086601" cy="369332"/>
          </a:xfrm>
          <a:prstGeom prst="rect">
            <a:avLst/>
          </a:prstGeom>
          <a:noFill/>
        </p:spPr>
        <p:txBody>
          <a:bodyPr wrap="square" rtlCol="0">
            <a:spAutoFit/>
          </a:bodyPr>
          <a:lstStyle/>
          <a:p>
            <a:r>
              <a:rPr lang="en-US" dirty="0"/>
              <a:t>Source: </a:t>
            </a:r>
            <a:r>
              <a:rPr lang="en-US" dirty="0">
                <a:hlinkClick r:id="rId5"/>
              </a:rPr>
              <a:t>http://ip.people.com.cn/n1/2018/0124/c179663-29783858.html</a:t>
            </a:r>
            <a:r>
              <a:rPr lang="en-US" dirty="0"/>
              <a:t> </a:t>
            </a:r>
          </a:p>
        </p:txBody>
      </p:sp>
    </p:spTree>
    <p:extLst>
      <p:ext uri="{BB962C8B-B14F-4D97-AF65-F5344CB8AC3E}">
        <p14:creationId xmlns:p14="http://schemas.microsoft.com/office/powerpoint/2010/main" val="1378297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b="1" dirty="0">
                <a:solidFill>
                  <a:srgbClr val="AE5128"/>
                </a:solidFill>
                <a:latin typeface="+mn-lt"/>
                <a:ea typeface="+mn-ea"/>
                <a:cs typeface="+mn-cs"/>
              </a:rPr>
              <a:t>Infringement Search And Monitoring</a:t>
            </a:r>
          </a:p>
        </p:txBody>
      </p:sp>
      <p:sp>
        <p:nvSpPr>
          <p:cNvPr id="3" name="Content Placeholder 2"/>
          <p:cNvSpPr>
            <a:spLocks noGrp="1"/>
          </p:cNvSpPr>
          <p:nvPr>
            <p:ph idx="1"/>
          </p:nvPr>
        </p:nvSpPr>
        <p:spPr/>
        <p:txBody>
          <a:bodyPr/>
          <a:lstStyle/>
          <a:p>
            <a:r>
              <a:rPr lang="en-US" sz="2200" dirty="0"/>
              <a:t>Basic online due diligence</a:t>
            </a:r>
          </a:p>
          <a:p>
            <a:pPr lvl="1"/>
            <a:r>
              <a:rPr lang="en-US" sz="2200" dirty="0"/>
              <a:t>Company information search Administration of Industry and Commerce (AIC)</a:t>
            </a:r>
            <a:r>
              <a:rPr lang="en-US" sz="2200" dirty="0">
                <a:hlinkClick r:id="rId3"/>
              </a:rPr>
              <a:t>http://gsxt.saic.gov.cn</a:t>
            </a:r>
            <a:r>
              <a:rPr lang="en-US" sz="2200" dirty="0"/>
              <a:t>. </a:t>
            </a:r>
          </a:p>
          <a:p>
            <a:pPr lvl="1"/>
            <a:r>
              <a:rPr lang="en-US" sz="2200" dirty="0"/>
              <a:t>Business scope</a:t>
            </a:r>
          </a:p>
          <a:p>
            <a:pPr lvl="1"/>
            <a:r>
              <a:rPr lang="en-US" sz="2200" dirty="0"/>
              <a:t>Legal representative</a:t>
            </a:r>
          </a:p>
          <a:p>
            <a:pPr lvl="1"/>
            <a:r>
              <a:rPr lang="en-US" sz="2200" dirty="0"/>
              <a:t>Address</a:t>
            </a:r>
          </a:p>
          <a:p>
            <a:r>
              <a:rPr lang="en-US" sz="2200" dirty="0"/>
              <a:t>If worth taking action, consider start commencing infringement evidence collection and conducting further enforcement actions, </a:t>
            </a:r>
            <a:r>
              <a:rPr lang="en-US" altLang="zh-CN" sz="2200" dirty="0"/>
              <a:t>i.e. raid, litigations, complaints to local IP Office, etc. </a:t>
            </a:r>
            <a:endParaRPr lang="en-US" sz="2200" dirty="0"/>
          </a:p>
          <a:p>
            <a:endParaRPr lang="en-US" dirty="0"/>
          </a:p>
        </p:txBody>
      </p:sp>
    </p:spTree>
    <p:extLst>
      <p:ext uri="{BB962C8B-B14F-4D97-AF65-F5344CB8AC3E}">
        <p14:creationId xmlns:p14="http://schemas.microsoft.com/office/powerpoint/2010/main" val="280494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2.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3.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4.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5.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6.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docProps/app.xml><?xml version="1.0" encoding="utf-8"?>
<Properties xmlns="http://schemas.openxmlformats.org/officeDocument/2006/extended-properties" xmlns:vt="http://schemas.openxmlformats.org/officeDocument/2006/docPropsVTypes">
  <Template/>
  <TotalTime>22807</TotalTime>
  <Words>4477</Words>
  <Application>Microsoft Macintosh PowerPoint</Application>
  <PresentationFormat>Widescreen</PresentationFormat>
  <Paragraphs>461</Paragraphs>
  <Slides>45</Slides>
  <Notes>42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Calibri</vt:lpstr>
      <vt:lpstr>Calibri (body)</vt:lpstr>
      <vt:lpstr>Calibri Light</vt:lpstr>
      <vt:lpstr>DengXian</vt:lpstr>
      <vt:lpstr>Mangal</vt:lpstr>
      <vt:lpstr>Wingdings</vt:lpstr>
      <vt:lpstr>宋体</vt:lpstr>
      <vt:lpstr>Retrospect</vt:lpstr>
      <vt:lpstr>Особенности защиты интеллектуальных прав в Интернете в Китае 中国网络知识产权保护与执行 Online IP Protection and Enforcement in China</vt:lpstr>
      <vt:lpstr>Outline</vt:lpstr>
      <vt:lpstr>Scope of Internet </vt:lpstr>
      <vt:lpstr>China's Online Shopping Market</vt:lpstr>
      <vt:lpstr>Common E-commerce Platforms in China</vt:lpstr>
      <vt:lpstr>Common infringements encountered on e-commerce</vt:lpstr>
      <vt:lpstr>Infringement Search and Monitoring</vt:lpstr>
      <vt:lpstr>Infringement Search and Monitoring</vt:lpstr>
      <vt:lpstr>Infringement Search And Monitoring</vt:lpstr>
      <vt:lpstr>Notice and Take-down System overview  Alibaba IPP Platform 阿里巴巴知识产权保护平台</vt:lpstr>
      <vt:lpstr>2017 Alibaba Annual IP Protection Report</vt:lpstr>
      <vt:lpstr>Alibaba IPP Platform – Take down procedure</vt:lpstr>
      <vt:lpstr>Step 1. IPP Platform Account Registration </vt:lpstr>
      <vt:lpstr>Step 1. IPP Platform Account Registration </vt:lpstr>
      <vt:lpstr>Step 2. Submitting Identification and IPR Document for Verification  </vt:lpstr>
      <vt:lpstr>Step 2: IPR Submission-Design Patent</vt:lpstr>
      <vt:lpstr>Step 2: IPR Submission-Design Patent</vt:lpstr>
      <vt:lpstr>Step 2: IPR Submission-CPR</vt:lpstr>
      <vt:lpstr>Step 2: IPR Submission-CPR</vt:lpstr>
      <vt:lpstr>IPR Management</vt:lpstr>
      <vt:lpstr>Step 3. Submit infringing listings - choose the platform </vt:lpstr>
      <vt:lpstr>Step 3. Submit infringing listings – Taobao;TMALL;TMALL GLOBAL</vt:lpstr>
      <vt:lpstr>PowerPoint Presentation</vt:lpstr>
      <vt:lpstr>PowerPoint Presentation</vt:lpstr>
      <vt:lpstr>PowerPoint Presentation</vt:lpstr>
      <vt:lpstr>PowerPoint Presentation</vt:lpstr>
      <vt:lpstr>PowerPoint Presentation</vt:lpstr>
      <vt:lpstr>Step 3. Submit infringing listings - Alibaba; 1688; AliExpress</vt:lpstr>
      <vt:lpstr>Step 3. Submit infringing listings - Alibaba; 1688; AliExpress</vt:lpstr>
      <vt:lpstr>Step 4. Follow up with counter-notification</vt:lpstr>
      <vt:lpstr>Rules on different platforms</vt:lpstr>
      <vt:lpstr>Points System</vt:lpstr>
      <vt:lpstr>Tips on Take-down strategy: Three-Strike System on Taobao.com</vt:lpstr>
      <vt:lpstr>Article 50 of Taobao Rules </vt:lpstr>
      <vt:lpstr>Interpretation on counterfeit and pirated products pursuant to Article 50</vt:lpstr>
      <vt:lpstr>Tips on Take-down strategy: Three-Strike System on Alibaba.com  </vt:lpstr>
      <vt:lpstr>Three-Strike System on Alibaba.com</vt:lpstr>
      <vt:lpstr>Alibaba Good Faith Program</vt:lpstr>
      <vt:lpstr>Alibaba Good Faith Program</vt:lpstr>
      <vt:lpstr>Alibaba Good Faith Program</vt:lpstr>
      <vt:lpstr>International AntiCounterfeiting Coalition (IACC)</vt:lpstr>
      <vt:lpstr>IACC Marketsafe Portal</vt:lpstr>
      <vt:lpstr>IACC Marketsafe Portal</vt:lpstr>
      <vt:lpstr>Summary</vt:lpstr>
      <vt:lpstr> Особенности защиты интеллектуальных прав в Интернете в Китае 中国网络知识产权保护与执行 Online IP Protection and Enforcement in China</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Jones</dc:creator>
  <cp:lastModifiedBy>Paul Jones</cp:lastModifiedBy>
  <cp:revision>216</cp:revision>
  <dcterms:created xsi:type="dcterms:W3CDTF">2018-03-30T21:23:57Z</dcterms:created>
  <dcterms:modified xsi:type="dcterms:W3CDTF">2018-04-21T15:30:22Z</dcterms:modified>
</cp:coreProperties>
</file>